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2"/>
  </p:notesMasterIdLst>
  <p:handoutMasterIdLst>
    <p:handoutMasterId r:id="rId93"/>
  </p:handoutMasterIdLst>
  <p:sldIdLst>
    <p:sldId id="279" r:id="rId2"/>
    <p:sldId id="278" r:id="rId3"/>
    <p:sldId id="265" r:id="rId4"/>
    <p:sldId id="330" r:id="rId5"/>
    <p:sldId id="331" r:id="rId6"/>
    <p:sldId id="332" r:id="rId7"/>
    <p:sldId id="266" r:id="rId8"/>
    <p:sldId id="320" r:id="rId9"/>
    <p:sldId id="321" r:id="rId10"/>
    <p:sldId id="322" r:id="rId11"/>
    <p:sldId id="269" r:id="rId12"/>
    <p:sldId id="270" r:id="rId13"/>
    <p:sldId id="271" r:id="rId14"/>
    <p:sldId id="334" r:id="rId15"/>
    <p:sldId id="335" r:id="rId16"/>
    <p:sldId id="336" r:id="rId17"/>
    <p:sldId id="272" r:id="rId18"/>
    <p:sldId id="273" r:id="rId19"/>
    <p:sldId id="274" r:id="rId20"/>
    <p:sldId id="275" r:id="rId21"/>
    <p:sldId id="276" r:id="rId22"/>
    <p:sldId id="277" r:id="rId23"/>
    <p:sldId id="280" r:id="rId24"/>
    <p:sldId id="281" r:id="rId25"/>
    <p:sldId id="282" r:id="rId26"/>
    <p:sldId id="283" r:id="rId27"/>
    <p:sldId id="284" r:id="rId28"/>
    <p:sldId id="350" r:id="rId29"/>
    <p:sldId id="351" r:id="rId30"/>
    <p:sldId id="352" r:id="rId31"/>
    <p:sldId id="353" r:id="rId32"/>
    <p:sldId id="354" r:id="rId33"/>
    <p:sldId id="355" r:id="rId34"/>
    <p:sldId id="356" r:id="rId35"/>
    <p:sldId id="285" r:id="rId36"/>
    <p:sldId id="286" r:id="rId37"/>
    <p:sldId id="287" r:id="rId38"/>
    <p:sldId id="288" r:id="rId39"/>
    <p:sldId id="289" r:id="rId40"/>
    <p:sldId id="290" r:id="rId41"/>
    <p:sldId id="291" r:id="rId42"/>
    <p:sldId id="292" r:id="rId43"/>
    <p:sldId id="293" r:id="rId44"/>
    <p:sldId id="294" r:id="rId45"/>
    <p:sldId id="296" r:id="rId46"/>
    <p:sldId id="297" r:id="rId47"/>
    <p:sldId id="298" r:id="rId48"/>
    <p:sldId id="299" r:id="rId49"/>
    <p:sldId id="300" r:id="rId50"/>
    <p:sldId id="301" r:id="rId51"/>
    <p:sldId id="302" r:id="rId52"/>
    <p:sldId id="303" r:id="rId53"/>
    <p:sldId id="306" r:id="rId54"/>
    <p:sldId id="307" r:id="rId55"/>
    <p:sldId id="311" r:id="rId56"/>
    <p:sldId id="312" r:id="rId57"/>
    <p:sldId id="313" r:id="rId58"/>
    <p:sldId id="314" r:id="rId59"/>
    <p:sldId id="341" r:id="rId60"/>
    <p:sldId id="342" r:id="rId61"/>
    <p:sldId id="343" r:id="rId62"/>
    <p:sldId id="344" r:id="rId63"/>
    <p:sldId id="337" r:id="rId64"/>
    <p:sldId id="340" r:id="rId65"/>
    <p:sldId id="347" r:id="rId66"/>
    <p:sldId id="357" r:id="rId67"/>
    <p:sldId id="348" r:id="rId68"/>
    <p:sldId id="349" r:id="rId69"/>
    <p:sldId id="361" r:id="rId70"/>
    <p:sldId id="362" r:id="rId71"/>
    <p:sldId id="363" r:id="rId72"/>
    <p:sldId id="364" r:id="rId73"/>
    <p:sldId id="365" r:id="rId74"/>
    <p:sldId id="366" r:id="rId75"/>
    <p:sldId id="368" r:id="rId76"/>
    <p:sldId id="369" r:id="rId77"/>
    <p:sldId id="370" r:id="rId78"/>
    <p:sldId id="371" r:id="rId79"/>
    <p:sldId id="372" r:id="rId80"/>
    <p:sldId id="373" r:id="rId81"/>
    <p:sldId id="367" r:id="rId82"/>
    <p:sldId id="374" r:id="rId83"/>
    <p:sldId id="378" r:id="rId84"/>
    <p:sldId id="379" r:id="rId85"/>
    <p:sldId id="375" r:id="rId86"/>
    <p:sldId id="377" r:id="rId87"/>
    <p:sldId id="381" r:id="rId88"/>
    <p:sldId id="382" r:id="rId89"/>
    <p:sldId id="383" r:id="rId90"/>
    <p:sldId id="316" r:id="rId91"/>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r>
              <a:rPr lang="it-IT" smtClean="0"/>
              <a:t>Luciano Mastrorocco - Formazione IC De Amicis, 2016</a:t>
            </a:r>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B83063BE-17AD-BB42-91EE-129A1F5A6F6E}" type="datetimeFigureOut">
              <a:rPr lang="it-IT"/>
              <a:pPr>
                <a:defRPr/>
              </a:pPr>
              <a:t>17/03/2016</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428D479-91CD-3F4B-BBE4-930C7D438889}" type="slidenum">
              <a:rPr lang="it-IT"/>
              <a:pPr>
                <a:defRPr/>
              </a:pPr>
              <a:t>‹N›</a:t>
            </a:fld>
            <a:endParaRPr lang="it-IT"/>
          </a:p>
        </p:txBody>
      </p:sp>
    </p:spTree>
    <p:extLst>
      <p:ext uri="{BB962C8B-B14F-4D97-AF65-F5344CB8AC3E}">
        <p14:creationId xmlns:p14="http://schemas.microsoft.com/office/powerpoint/2010/main" val="331290475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r>
              <a:rPr lang="it-IT" smtClean="0"/>
              <a:t>Luciano Mastrorocco - Formazione IC De Amicis, 2016</a:t>
            </a:r>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7A1E5B2-6256-2843-B530-50D836CD500D}" type="datetimeFigureOut">
              <a:rPr lang="it-IT"/>
              <a:pPr>
                <a:defRPr/>
              </a:pPr>
              <a:t>17/03/2016</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D358FD8-B821-EC4E-B6E5-A4CF9F354F91}" type="slidenum">
              <a:rPr lang="it-IT"/>
              <a:pPr>
                <a:defRPr/>
              </a:pPr>
              <a:t>‹N›</a:t>
            </a:fld>
            <a:endParaRPr lang="it-IT"/>
          </a:p>
        </p:txBody>
      </p:sp>
    </p:spTree>
    <p:extLst>
      <p:ext uri="{BB962C8B-B14F-4D97-AF65-F5344CB8AC3E}">
        <p14:creationId xmlns:p14="http://schemas.microsoft.com/office/powerpoint/2010/main" val="2935390341"/>
      </p:ext>
    </p:extLst>
  </p:cSld>
  <p:clrMap bg1="lt1" tx1="dk1" bg2="lt2" tx2="dk2" accent1="accent1" accent2="accent2" accent3="accent3" accent4="accent4" accent5="accent5" accent6="accent6" hlink="hlink" folHlink="folHlink"/>
  <p:hf sldNum="0" ftr="0" dt="0"/>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885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
        <p:nvSpPr>
          <p:cNvPr id="2" name="Segnaposto intestazione 1"/>
          <p:cNvSpPr>
            <a:spLocks noGrp="1"/>
          </p:cNvSpPr>
          <p:nvPr>
            <p:ph type="hdr" sz="quarter" idx="10"/>
          </p:nvPr>
        </p:nvSpPr>
        <p:spPr/>
        <p:txBody>
          <a:bodyPr/>
          <a:lstStyle/>
          <a:p>
            <a:pPr>
              <a:defRPr/>
            </a:pPr>
            <a:r>
              <a:rPr lang="it-IT" smtClean="0"/>
              <a:t>Luciano Mastrorocco - Formazione IC De Amicis, 2016</a:t>
            </a:r>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23494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9B630F97-2162-4D48-9FB2-74072AFFB0D5}" type="datetime1">
              <a:rPr lang="it-IT" smtClean="0"/>
              <a:t>17/03/2016</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luciano mastrorocco - formazione                    IC De Amicis 2016</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BE3B97D3-6A1C-F949-B75C-EC8ADA98D7B6}" type="slidenum">
              <a:rPr lang="it-IT"/>
              <a:pPr>
                <a:defRPr/>
              </a:pPr>
              <a:t>‹N›</a:t>
            </a:fld>
            <a:endParaRPr lang="it-IT"/>
          </a:p>
        </p:txBody>
      </p:sp>
    </p:spTree>
    <p:extLst>
      <p:ext uri="{BB962C8B-B14F-4D97-AF65-F5344CB8AC3E}">
        <p14:creationId xmlns:p14="http://schemas.microsoft.com/office/powerpoint/2010/main" val="4174438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F343716-00E5-4FF0-9E3D-B222416481D6}" type="datetime1">
              <a:rPr lang="it-IT" smtClean="0"/>
              <a:t>17/03/2016</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luciano mastrorocco - formazione                    IC De Amicis 2016</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7BE8C06C-26ED-5E42-A38B-F212BBFDE605}" type="slidenum">
              <a:rPr lang="it-IT"/>
              <a:pPr>
                <a:defRPr/>
              </a:pPr>
              <a:t>‹N›</a:t>
            </a:fld>
            <a:endParaRPr lang="it-IT"/>
          </a:p>
        </p:txBody>
      </p:sp>
    </p:spTree>
    <p:extLst>
      <p:ext uri="{BB962C8B-B14F-4D97-AF65-F5344CB8AC3E}">
        <p14:creationId xmlns:p14="http://schemas.microsoft.com/office/powerpoint/2010/main" val="43168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9E58108-E7F5-4C69-9E9C-B3F3FF1C8C5E}" type="datetime1">
              <a:rPr lang="it-IT" smtClean="0"/>
              <a:t>17/03/2016</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luciano mastrorocco - formazione                    IC De Amicis 2016</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E2F6E28D-3EF7-7045-AFE5-A55696733B99}" type="slidenum">
              <a:rPr lang="it-IT"/>
              <a:pPr>
                <a:defRPr/>
              </a:pPr>
              <a:t>‹N›</a:t>
            </a:fld>
            <a:endParaRPr lang="it-IT"/>
          </a:p>
        </p:txBody>
      </p:sp>
    </p:spTree>
    <p:extLst>
      <p:ext uri="{BB962C8B-B14F-4D97-AF65-F5344CB8AC3E}">
        <p14:creationId xmlns:p14="http://schemas.microsoft.com/office/powerpoint/2010/main" val="166138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55D3809-1B3D-4727-814A-C4833193B406}" type="datetime1">
              <a:rPr lang="it-IT" smtClean="0"/>
              <a:t>17/03/2016</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luciano mastrorocco - formazione                    IC De Amicis 2016</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ABFA5C82-E1E4-E246-8669-589BA54CEBDC}" type="slidenum">
              <a:rPr lang="it-IT"/>
              <a:pPr>
                <a:defRPr/>
              </a:pPr>
              <a:t>‹N›</a:t>
            </a:fld>
            <a:endParaRPr lang="it-IT"/>
          </a:p>
        </p:txBody>
      </p:sp>
    </p:spTree>
    <p:extLst>
      <p:ext uri="{BB962C8B-B14F-4D97-AF65-F5344CB8AC3E}">
        <p14:creationId xmlns:p14="http://schemas.microsoft.com/office/powerpoint/2010/main" val="104867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BEA3F61-E002-487E-962E-0208F6D5BDD9}" type="datetime1">
              <a:rPr lang="it-IT" smtClean="0"/>
              <a:t>17/03/2016</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luciano mastrorocco - formazione                    IC De Amicis 2016</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5B595173-A1C0-8F44-9D3B-202CA0FE9050}" type="slidenum">
              <a:rPr lang="it-IT"/>
              <a:pPr>
                <a:defRPr/>
              </a:pPr>
              <a:t>‹N›</a:t>
            </a:fld>
            <a:endParaRPr lang="it-IT"/>
          </a:p>
        </p:txBody>
      </p:sp>
    </p:spTree>
    <p:extLst>
      <p:ext uri="{BB962C8B-B14F-4D97-AF65-F5344CB8AC3E}">
        <p14:creationId xmlns:p14="http://schemas.microsoft.com/office/powerpoint/2010/main" val="401780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B9EE5A1-D5AD-46C1-AA7D-1F794E0E4908}" type="datetime1">
              <a:rPr lang="it-IT" smtClean="0"/>
              <a:t>17/03/2016</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luciano mastrorocco - formazione                    IC De Amicis 2016</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61AA3324-F5CA-2845-931B-0F218E9AC20A}" type="slidenum">
              <a:rPr lang="it-IT"/>
              <a:pPr>
                <a:defRPr/>
              </a:pPr>
              <a:t>‹N›</a:t>
            </a:fld>
            <a:endParaRPr lang="it-IT"/>
          </a:p>
        </p:txBody>
      </p:sp>
    </p:spTree>
    <p:extLst>
      <p:ext uri="{BB962C8B-B14F-4D97-AF65-F5344CB8AC3E}">
        <p14:creationId xmlns:p14="http://schemas.microsoft.com/office/powerpoint/2010/main" val="171054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C58FC18-76C0-4ED5-A185-58B3928658A3}" type="datetime1">
              <a:rPr lang="it-IT" smtClean="0"/>
              <a:t>17/03/2016</a:t>
            </a:fld>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smtClean="0"/>
              <a:t>luciano mastrorocco - formazione                    IC De Amicis 2016</a:t>
            </a:r>
            <a:endParaRPr lang="it-IT"/>
          </a:p>
        </p:txBody>
      </p:sp>
      <p:sp>
        <p:nvSpPr>
          <p:cNvPr id="9" name="Segnaposto numero diapositiva 5"/>
          <p:cNvSpPr>
            <a:spLocks noGrp="1"/>
          </p:cNvSpPr>
          <p:nvPr>
            <p:ph type="sldNum" sz="quarter" idx="12"/>
          </p:nvPr>
        </p:nvSpPr>
        <p:spPr/>
        <p:txBody>
          <a:bodyPr/>
          <a:lstStyle>
            <a:lvl1pPr>
              <a:defRPr/>
            </a:lvl1pPr>
          </a:lstStyle>
          <a:p>
            <a:pPr>
              <a:defRPr/>
            </a:pPr>
            <a:fld id="{080350D7-B9F0-3947-8BBA-AA8B3FCE4A18}" type="slidenum">
              <a:rPr lang="it-IT"/>
              <a:pPr>
                <a:defRPr/>
              </a:pPr>
              <a:t>‹N›</a:t>
            </a:fld>
            <a:endParaRPr lang="it-IT"/>
          </a:p>
        </p:txBody>
      </p:sp>
    </p:spTree>
    <p:extLst>
      <p:ext uri="{BB962C8B-B14F-4D97-AF65-F5344CB8AC3E}">
        <p14:creationId xmlns:p14="http://schemas.microsoft.com/office/powerpoint/2010/main" val="2749183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8DFD8C72-5FD9-4F6F-931C-C33EF5AD1A62}" type="datetime1">
              <a:rPr lang="it-IT" smtClean="0"/>
              <a:t>17/03/2016</a:t>
            </a:fld>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smtClean="0"/>
              <a:t>luciano mastrorocco - formazione                    IC De Amicis 2016</a:t>
            </a:r>
            <a:endParaRPr lang="it-IT"/>
          </a:p>
        </p:txBody>
      </p:sp>
      <p:sp>
        <p:nvSpPr>
          <p:cNvPr id="5" name="Segnaposto numero diapositiva 5"/>
          <p:cNvSpPr>
            <a:spLocks noGrp="1"/>
          </p:cNvSpPr>
          <p:nvPr>
            <p:ph type="sldNum" sz="quarter" idx="12"/>
          </p:nvPr>
        </p:nvSpPr>
        <p:spPr/>
        <p:txBody>
          <a:bodyPr/>
          <a:lstStyle>
            <a:lvl1pPr>
              <a:defRPr/>
            </a:lvl1pPr>
          </a:lstStyle>
          <a:p>
            <a:pPr>
              <a:defRPr/>
            </a:pPr>
            <a:fld id="{47F326AC-9280-324F-9761-EDF24F9C7BC5}" type="slidenum">
              <a:rPr lang="it-IT"/>
              <a:pPr>
                <a:defRPr/>
              </a:pPr>
              <a:t>‹N›</a:t>
            </a:fld>
            <a:endParaRPr lang="it-IT"/>
          </a:p>
        </p:txBody>
      </p:sp>
    </p:spTree>
    <p:extLst>
      <p:ext uri="{BB962C8B-B14F-4D97-AF65-F5344CB8AC3E}">
        <p14:creationId xmlns:p14="http://schemas.microsoft.com/office/powerpoint/2010/main" val="74882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0B645A6-7B0C-4872-B74D-01A88BCE1D7F}" type="datetime1">
              <a:rPr lang="it-IT" smtClean="0"/>
              <a:t>17/03/2016</a:t>
            </a:fld>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smtClean="0"/>
              <a:t>luciano mastrorocco - formazione                    IC De Amicis 2016</a:t>
            </a:r>
            <a:endParaRPr lang="it-IT"/>
          </a:p>
        </p:txBody>
      </p:sp>
      <p:sp>
        <p:nvSpPr>
          <p:cNvPr id="4" name="Segnaposto numero diapositiva 5"/>
          <p:cNvSpPr>
            <a:spLocks noGrp="1"/>
          </p:cNvSpPr>
          <p:nvPr>
            <p:ph type="sldNum" sz="quarter" idx="12"/>
          </p:nvPr>
        </p:nvSpPr>
        <p:spPr/>
        <p:txBody>
          <a:bodyPr/>
          <a:lstStyle>
            <a:lvl1pPr>
              <a:defRPr/>
            </a:lvl1pPr>
          </a:lstStyle>
          <a:p>
            <a:pPr>
              <a:defRPr/>
            </a:pPr>
            <a:fld id="{1AE880BD-080F-7E4D-8503-684C85CEAC22}" type="slidenum">
              <a:rPr lang="it-IT"/>
              <a:pPr>
                <a:defRPr/>
              </a:pPr>
              <a:t>‹N›</a:t>
            </a:fld>
            <a:endParaRPr lang="it-IT"/>
          </a:p>
        </p:txBody>
      </p:sp>
    </p:spTree>
    <p:extLst>
      <p:ext uri="{BB962C8B-B14F-4D97-AF65-F5344CB8AC3E}">
        <p14:creationId xmlns:p14="http://schemas.microsoft.com/office/powerpoint/2010/main" val="198633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2FF7637-647F-4718-B212-80F82A4B0E30}" type="datetime1">
              <a:rPr lang="it-IT" smtClean="0"/>
              <a:t>17/03/2016</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luciano mastrorocco - formazione                    IC De Amicis 2016</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0EB48181-9862-3A42-B2C1-27BE098FC6C4}" type="slidenum">
              <a:rPr lang="it-IT"/>
              <a:pPr>
                <a:defRPr/>
              </a:pPr>
              <a:t>‹N›</a:t>
            </a:fld>
            <a:endParaRPr lang="it-IT"/>
          </a:p>
        </p:txBody>
      </p:sp>
    </p:spTree>
    <p:extLst>
      <p:ext uri="{BB962C8B-B14F-4D97-AF65-F5344CB8AC3E}">
        <p14:creationId xmlns:p14="http://schemas.microsoft.com/office/powerpoint/2010/main" val="264553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13780CA-3A2E-42F6-BCFA-645239AE6642}" type="datetime1">
              <a:rPr lang="it-IT" smtClean="0"/>
              <a:t>17/03/2016</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luciano mastrorocco - formazione                    IC De Amicis 2016</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0342342C-08A6-9B41-8D7B-BE54682F5D7F}" type="slidenum">
              <a:rPr lang="it-IT"/>
              <a:pPr>
                <a:defRPr/>
              </a:pPr>
              <a:t>‹N›</a:t>
            </a:fld>
            <a:endParaRPr lang="it-IT"/>
          </a:p>
        </p:txBody>
      </p:sp>
    </p:spTree>
    <p:extLst>
      <p:ext uri="{BB962C8B-B14F-4D97-AF65-F5344CB8AC3E}">
        <p14:creationId xmlns:p14="http://schemas.microsoft.com/office/powerpoint/2010/main" val="369801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2AFC50D2-72B0-4C2A-B8FF-0951C6ACC91F}" type="datetime1">
              <a:rPr lang="it-IT" smtClean="0"/>
              <a:t>17/03/2016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r>
              <a:rPr lang="it-IT" smtClean="0"/>
              <a:t>luciano mastrorocco - formazione                    IC De Amicis 2016</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8C48CF5F-A143-0146-819D-41030180A2E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olo 3"/>
          <p:cNvSpPr>
            <a:spLocks noGrp="1"/>
          </p:cNvSpPr>
          <p:nvPr>
            <p:ph type="ctrTitle"/>
          </p:nvPr>
        </p:nvSpPr>
        <p:spPr>
          <a:xfrm>
            <a:off x="684213" y="1628775"/>
            <a:ext cx="7772400" cy="1470025"/>
          </a:xfrm>
        </p:spPr>
        <p:txBody>
          <a:bodyPr/>
          <a:lstStyle/>
          <a:p>
            <a:r>
              <a:rPr lang="it-IT" b="1">
                <a:solidFill>
                  <a:srgbClr val="C00000"/>
                </a:solidFill>
                <a:latin typeface="Calibri" charset="0"/>
              </a:rPr>
              <a:t>ESSERE DOCENTE OGGI</a:t>
            </a:r>
          </a:p>
        </p:txBody>
      </p:sp>
      <p:sp>
        <p:nvSpPr>
          <p:cNvPr id="5" name="Sottotitolo 4"/>
          <p:cNvSpPr>
            <a:spLocks noGrp="1"/>
          </p:cNvSpPr>
          <p:nvPr>
            <p:ph type="subTitle" idx="1"/>
          </p:nvPr>
        </p:nvSpPr>
        <p:spPr>
          <a:xfrm>
            <a:off x="1403350" y="3141663"/>
            <a:ext cx="6400800" cy="1752600"/>
          </a:xfrm>
        </p:spPr>
        <p:txBody>
          <a:bodyPr rtlCol="0">
            <a:normAutofit/>
          </a:bodyPr>
          <a:lstStyle/>
          <a:p>
            <a:pPr fontAlgn="auto">
              <a:spcAft>
                <a:spcPts val="0"/>
              </a:spcAft>
              <a:buFont typeface="Arial" panose="020B0604020202020204" pitchFamily="34" charset="0"/>
              <a:buNone/>
              <a:defRPr/>
            </a:pPr>
            <a:r>
              <a:rPr lang="it-IT" i="1" dirty="0" smtClean="0">
                <a:ea typeface="+mn-ea"/>
                <a:cs typeface="+mn-cs"/>
              </a:rPr>
              <a:t>ALLA RICERCA DI </a:t>
            </a:r>
          </a:p>
          <a:p>
            <a:pPr fontAlgn="auto">
              <a:spcAft>
                <a:spcPts val="0"/>
              </a:spcAft>
              <a:buFont typeface="Arial" panose="020B0604020202020204" pitchFamily="34" charset="0"/>
              <a:buNone/>
              <a:defRPr/>
            </a:pPr>
            <a:r>
              <a:rPr lang="it-IT" i="1" dirty="0" smtClean="0">
                <a:ea typeface="+mn-ea"/>
                <a:cs typeface="+mn-cs"/>
              </a:rPr>
              <a:t>UN PROFILO PROFESSIONALE</a:t>
            </a:r>
          </a:p>
          <a:p>
            <a:pPr fontAlgn="auto">
              <a:spcAft>
                <a:spcPts val="0"/>
              </a:spcAft>
              <a:buFont typeface="Arial" panose="020B0604020202020204" pitchFamily="34" charset="0"/>
              <a:buNone/>
              <a:defRPr/>
            </a:pPr>
            <a:r>
              <a:rPr lang="it-IT" i="1" dirty="0" smtClean="0">
                <a:ea typeface="+mn-ea"/>
                <a:cs typeface="+mn-cs"/>
              </a:rPr>
              <a:t>(condiviso e agito)</a:t>
            </a:r>
            <a:endParaRPr lang="it-IT" i="1"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713"/>
            <a:ext cx="8229600" cy="5505450"/>
          </a:xfrm>
        </p:spPr>
        <p:txBody>
          <a:bodyPr rtlCol="0">
            <a:normAutofit/>
          </a:bodyPr>
          <a:lstStyle/>
          <a:p>
            <a:pPr marL="0" indent="0" fontAlgn="auto">
              <a:spcAft>
                <a:spcPts val="0"/>
              </a:spcAft>
              <a:buFont typeface="Arial" panose="020B0604020202020204" pitchFamily="34" charset="0"/>
              <a:buNone/>
              <a:defRPr/>
            </a:pPr>
            <a:r>
              <a:rPr lang="it-IT" dirty="0">
                <a:ea typeface="+mn-ea"/>
                <a:cs typeface="+mn-cs"/>
              </a:rPr>
              <a:t>6 dimensioni: </a:t>
            </a:r>
            <a:endParaRPr lang="it-IT" dirty="0" smtClean="0">
              <a:ea typeface="+mn-ea"/>
              <a:cs typeface="+mn-cs"/>
            </a:endParaRPr>
          </a:p>
          <a:p>
            <a:pPr marL="0" indent="0" fontAlgn="auto">
              <a:spcAft>
                <a:spcPts val="0"/>
              </a:spcAft>
              <a:buFont typeface="Arial" panose="020B0604020202020204" pitchFamily="34" charset="0"/>
              <a:buNone/>
              <a:defRPr/>
            </a:pPr>
            <a:endParaRPr lang="it-IT" dirty="0" smtClean="0">
              <a:ea typeface="+mn-ea"/>
              <a:cs typeface="+mn-cs"/>
            </a:endParaRPr>
          </a:p>
          <a:p>
            <a:pPr marL="514350" indent="-514350" fontAlgn="auto">
              <a:spcAft>
                <a:spcPts val="0"/>
              </a:spcAft>
              <a:buFont typeface="+mj-lt"/>
              <a:buAutoNum type="arabicPeriod"/>
              <a:defRPr/>
            </a:pPr>
            <a:r>
              <a:rPr lang="it-IT" dirty="0" smtClean="0">
                <a:ea typeface="+mn-ea"/>
                <a:cs typeface="+mn-cs"/>
              </a:rPr>
              <a:t>del sapere</a:t>
            </a:r>
          </a:p>
          <a:p>
            <a:pPr marL="514350" indent="-514350" fontAlgn="auto">
              <a:spcAft>
                <a:spcPts val="0"/>
              </a:spcAft>
              <a:buFont typeface="+mj-lt"/>
              <a:buAutoNum type="arabicPeriod"/>
              <a:defRPr/>
            </a:pPr>
            <a:r>
              <a:rPr lang="it-IT" dirty="0" smtClean="0">
                <a:ea typeface="+mn-ea"/>
                <a:cs typeface="+mn-cs"/>
              </a:rPr>
              <a:t>del metodo </a:t>
            </a:r>
            <a:endParaRPr lang="it-IT" dirty="0">
              <a:ea typeface="+mn-ea"/>
              <a:cs typeface="+mn-cs"/>
            </a:endParaRPr>
          </a:p>
          <a:p>
            <a:pPr marL="514350" indent="-514350" fontAlgn="auto">
              <a:spcAft>
                <a:spcPts val="0"/>
              </a:spcAft>
              <a:buFont typeface="+mj-lt"/>
              <a:buAutoNum type="arabicPeriod"/>
              <a:defRPr/>
            </a:pPr>
            <a:r>
              <a:rPr lang="it-IT" dirty="0" smtClean="0">
                <a:ea typeface="+mn-ea"/>
                <a:cs typeface="+mn-cs"/>
              </a:rPr>
              <a:t>della comunicazione</a:t>
            </a:r>
            <a:endParaRPr lang="it-IT" dirty="0">
              <a:ea typeface="+mn-ea"/>
              <a:cs typeface="+mn-cs"/>
            </a:endParaRPr>
          </a:p>
          <a:p>
            <a:pPr marL="514350" indent="-514350" fontAlgn="auto">
              <a:spcAft>
                <a:spcPts val="0"/>
              </a:spcAft>
              <a:buFont typeface="+mj-lt"/>
              <a:buAutoNum type="arabicPeriod"/>
              <a:defRPr/>
            </a:pPr>
            <a:r>
              <a:rPr lang="it-IT" dirty="0" smtClean="0">
                <a:ea typeface="+mn-ea"/>
                <a:cs typeface="+mn-cs"/>
              </a:rPr>
              <a:t>della relazione</a:t>
            </a:r>
          </a:p>
          <a:p>
            <a:pPr marL="514350" indent="-514350" fontAlgn="auto">
              <a:spcAft>
                <a:spcPts val="0"/>
              </a:spcAft>
              <a:buFont typeface="+mj-lt"/>
              <a:buAutoNum type="arabicPeriod"/>
              <a:defRPr/>
            </a:pPr>
            <a:r>
              <a:rPr lang="it-IT" dirty="0" smtClean="0">
                <a:ea typeface="+mn-ea"/>
                <a:cs typeface="+mn-cs"/>
              </a:rPr>
              <a:t>della valutazione</a:t>
            </a:r>
            <a:endParaRPr lang="it-IT" dirty="0">
              <a:ea typeface="+mn-ea"/>
              <a:cs typeface="+mn-cs"/>
            </a:endParaRPr>
          </a:p>
          <a:p>
            <a:pPr marL="514350" indent="-514350" fontAlgn="auto">
              <a:spcAft>
                <a:spcPts val="0"/>
              </a:spcAft>
              <a:buFont typeface="+mj-lt"/>
              <a:buAutoNum type="arabicPeriod"/>
              <a:defRPr/>
            </a:pPr>
            <a:r>
              <a:rPr lang="it-IT" dirty="0" smtClean="0">
                <a:ea typeface="+mn-ea"/>
                <a:cs typeface="+mn-cs"/>
              </a:rPr>
              <a:t>deontologica </a:t>
            </a:r>
            <a:r>
              <a:rPr lang="it-IT" dirty="0">
                <a:ea typeface="+mn-ea"/>
                <a:cs typeface="+mn-cs"/>
              </a:rPr>
              <a:t>e della </a:t>
            </a:r>
            <a:r>
              <a:rPr lang="it-IT" dirty="0" err="1">
                <a:ea typeface="+mn-ea"/>
                <a:cs typeface="+mn-cs"/>
              </a:rPr>
              <a:t>sensibilita</a:t>
            </a:r>
            <a:r>
              <a:rPr lang="it-IT" dirty="0">
                <a:ea typeface="+mn-ea"/>
                <a:cs typeface="+mn-cs"/>
              </a:rPr>
              <a:t>̀ per il sociale </a:t>
            </a:r>
          </a:p>
          <a:p>
            <a:pPr marL="0" indent="0" fontAlgn="auto">
              <a:spcAft>
                <a:spcPts val="0"/>
              </a:spcAft>
              <a:buFont typeface="Arial" panose="020B0604020202020204" pitchFamily="34" charset="0"/>
              <a:buNone/>
              <a:defRPr/>
            </a:pPr>
            <a:endParaRPr lang="it-IT" dirty="0">
              <a:ea typeface="+mn-ea"/>
              <a:cs typeface="+mn-cs"/>
            </a:endParaRP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333375"/>
            <a:ext cx="8229600" cy="704850"/>
          </a:xfrm>
        </p:spPr>
        <p:txBody>
          <a:bodyPr rtlCol="0">
            <a:normAutofit fontScale="90000"/>
          </a:bodyPr>
          <a:lstStyle/>
          <a:p>
            <a:pPr fontAlgn="auto">
              <a:spcAft>
                <a:spcPts val="0"/>
              </a:spcAft>
              <a:defRPr/>
            </a:pPr>
            <a:r>
              <a:rPr lang="it-IT" dirty="0" smtClean="0">
                <a:ea typeface="+mj-ea"/>
                <a:cs typeface="+mj-cs"/>
              </a:rPr>
              <a:t/>
            </a:r>
            <a:br>
              <a:rPr lang="it-IT" dirty="0" smtClean="0">
                <a:ea typeface="+mj-ea"/>
                <a:cs typeface="+mj-cs"/>
              </a:rPr>
            </a:br>
            <a:r>
              <a:rPr lang="it-IT" dirty="0" smtClean="0">
                <a:ea typeface="+mj-ea"/>
                <a:cs typeface="+mj-cs"/>
              </a:rPr>
              <a:t>JAAP SCHEERENS </a:t>
            </a:r>
            <a:br>
              <a:rPr lang="it-IT" dirty="0" smtClean="0">
                <a:ea typeface="+mj-ea"/>
                <a:cs typeface="+mj-cs"/>
              </a:rPr>
            </a:br>
            <a:endParaRPr lang="it-IT" dirty="0">
              <a:ea typeface="+mj-ea"/>
              <a:cs typeface="+mj-cs"/>
            </a:endParaRPr>
          </a:p>
        </p:txBody>
      </p:sp>
      <p:sp>
        <p:nvSpPr>
          <p:cNvPr id="3" name="Segnaposto contenuto 2"/>
          <p:cNvSpPr>
            <a:spLocks noGrp="1"/>
          </p:cNvSpPr>
          <p:nvPr>
            <p:ph idx="1"/>
          </p:nvPr>
        </p:nvSpPr>
        <p:spPr>
          <a:xfrm>
            <a:off x="457200" y="1125538"/>
            <a:ext cx="8229600" cy="5000625"/>
          </a:xfrm>
        </p:spPr>
        <p:txBody>
          <a:bodyPr rtlCol="0">
            <a:normAutofit/>
          </a:bodyPr>
          <a:lstStyle/>
          <a:p>
            <a:pPr marL="0" indent="0" fontAlgn="auto">
              <a:spcAft>
                <a:spcPts val="0"/>
              </a:spcAft>
              <a:buFont typeface="Arial" panose="020B0604020202020204" pitchFamily="34" charset="0"/>
              <a:buNone/>
              <a:defRPr/>
            </a:pPr>
            <a:r>
              <a:rPr lang="it-IT" dirty="0" smtClean="0">
                <a:ea typeface="+mn-ea"/>
                <a:cs typeface="+mn-cs"/>
              </a:rPr>
              <a:t>Il </a:t>
            </a:r>
            <a:r>
              <a:rPr lang="it-IT" dirty="0">
                <a:ea typeface="+mn-ea"/>
                <a:cs typeface="+mn-cs"/>
              </a:rPr>
              <a:t>docente esperto è il docente che possiede le seguenti competenze specifiche (pratiche funzionali di insegnamento): </a:t>
            </a:r>
          </a:p>
          <a:p>
            <a:pPr fontAlgn="auto">
              <a:spcAft>
                <a:spcPts val="0"/>
              </a:spcAft>
              <a:buFont typeface="Arial" panose="020B0604020202020204" pitchFamily="34" charset="0"/>
              <a:buChar char="•"/>
              <a:defRPr/>
            </a:pPr>
            <a:r>
              <a:rPr lang="it-IT" b="1" dirty="0" smtClean="0">
                <a:solidFill>
                  <a:srgbClr val="C00000"/>
                </a:solidFill>
                <a:ea typeface="+mn-ea"/>
                <a:cs typeface="+mn-cs"/>
              </a:rPr>
              <a:t>Capacità </a:t>
            </a:r>
            <a:r>
              <a:rPr lang="it-IT" b="1" dirty="0">
                <a:solidFill>
                  <a:srgbClr val="C00000"/>
                </a:solidFill>
                <a:ea typeface="+mn-ea"/>
                <a:cs typeface="+mn-cs"/>
              </a:rPr>
              <a:t>di autovalutazione </a:t>
            </a:r>
          </a:p>
          <a:p>
            <a:pPr fontAlgn="auto">
              <a:spcAft>
                <a:spcPts val="0"/>
              </a:spcAft>
              <a:buFont typeface="Arial" panose="020B0604020202020204" pitchFamily="34" charset="0"/>
              <a:buChar char="•"/>
              <a:defRPr/>
            </a:pPr>
            <a:r>
              <a:rPr lang="it-IT" b="1" dirty="0" smtClean="0">
                <a:solidFill>
                  <a:srgbClr val="C00000"/>
                </a:solidFill>
                <a:ea typeface="+mn-ea"/>
                <a:cs typeface="+mn-cs"/>
              </a:rPr>
              <a:t>New </a:t>
            </a:r>
            <a:r>
              <a:rPr lang="it-IT" b="1" dirty="0" err="1">
                <a:solidFill>
                  <a:srgbClr val="C00000"/>
                </a:solidFill>
                <a:ea typeface="+mn-ea"/>
                <a:cs typeface="+mn-cs"/>
              </a:rPr>
              <a:t>learning</a:t>
            </a:r>
            <a:r>
              <a:rPr lang="it-IT" b="1" dirty="0">
                <a:solidFill>
                  <a:srgbClr val="C00000"/>
                </a:solidFill>
                <a:ea typeface="+mn-ea"/>
                <a:cs typeface="+mn-cs"/>
              </a:rPr>
              <a:t> </a:t>
            </a:r>
            <a:r>
              <a:rPr lang="it-IT" dirty="0">
                <a:ea typeface="+mn-ea"/>
                <a:cs typeface="+mn-cs"/>
              </a:rPr>
              <a:t>(costruttivismo vs. oggettivismo dell’istruzione diretta tradizionale) </a:t>
            </a:r>
          </a:p>
          <a:p>
            <a:pPr fontAlgn="auto">
              <a:spcAft>
                <a:spcPts val="0"/>
              </a:spcAft>
              <a:buFont typeface="Arial" panose="020B0604020202020204" pitchFamily="34" charset="0"/>
              <a:buChar char="•"/>
              <a:defRPr/>
            </a:pPr>
            <a:r>
              <a:rPr lang="it-IT" b="1" dirty="0" smtClean="0">
                <a:solidFill>
                  <a:srgbClr val="C00000"/>
                </a:solidFill>
                <a:ea typeface="+mn-ea"/>
                <a:cs typeface="+mn-cs"/>
              </a:rPr>
              <a:t>Tecnologia </a:t>
            </a:r>
            <a:endParaRPr lang="it-IT" b="1" dirty="0">
              <a:solidFill>
                <a:srgbClr val="C00000"/>
              </a:solidFill>
              <a:ea typeface="+mn-ea"/>
              <a:cs typeface="+mn-cs"/>
            </a:endParaRPr>
          </a:p>
          <a:p>
            <a:pPr fontAlgn="auto">
              <a:spcAft>
                <a:spcPts val="0"/>
              </a:spcAft>
              <a:buFont typeface="Arial" panose="020B0604020202020204" pitchFamily="34" charset="0"/>
              <a:buChar char="•"/>
              <a:defRPr/>
            </a:pPr>
            <a:r>
              <a:rPr lang="it-IT" b="1" dirty="0" smtClean="0">
                <a:solidFill>
                  <a:srgbClr val="C00000"/>
                </a:solidFill>
                <a:ea typeface="+mn-ea"/>
                <a:cs typeface="+mn-cs"/>
              </a:rPr>
              <a:t>Orientamento</a:t>
            </a:r>
            <a:r>
              <a:rPr lang="it-IT" dirty="0" smtClean="0">
                <a:ea typeface="+mn-ea"/>
                <a:cs typeface="+mn-cs"/>
              </a:rPr>
              <a:t> </a:t>
            </a:r>
            <a:endParaRPr lang="it-IT" dirty="0">
              <a:ea typeface="+mn-ea"/>
              <a:cs typeface="+mn-cs"/>
            </a:endParaRPr>
          </a:p>
          <a:p>
            <a:pPr fontAlgn="auto">
              <a:spcAft>
                <a:spcPts val="0"/>
              </a:spcAft>
              <a:buFont typeface="Arial" panose="020B0604020202020204" pitchFamily="34" charset="0"/>
              <a:buChar char="•"/>
              <a:defRPr/>
            </a:pPr>
            <a:r>
              <a:rPr lang="it-IT" b="1" dirty="0" smtClean="0">
                <a:solidFill>
                  <a:srgbClr val="C00000"/>
                </a:solidFill>
                <a:ea typeface="+mn-ea"/>
                <a:cs typeface="+mn-cs"/>
              </a:rPr>
              <a:t>Internazionalizzazione </a:t>
            </a:r>
            <a:endParaRPr lang="it-IT" b="1" dirty="0">
              <a:solidFill>
                <a:srgbClr val="C00000"/>
              </a:solidFill>
              <a:ea typeface="+mn-ea"/>
              <a:cs typeface="+mn-cs"/>
            </a:endParaRPr>
          </a:p>
          <a:p>
            <a:pPr fontAlgn="auto">
              <a:spcAft>
                <a:spcPts val="0"/>
              </a:spcAft>
              <a:buFont typeface="Arial" panose="020B0604020202020204" pitchFamily="34" charset="0"/>
              <a:buChar char="•"/>
              <a:defRPr/>
            </a:pPr>
            <a:endParaRPr lang="it-IT" dirty="0">
              <a:ea typeface="+mn-ea"/>
              <a:cs typeface="+mn-cs"/>
            </a:endParaRPr>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713"/>
            <a:ext cx="8229600" cy="5505450"/>
          </a:xfrm>
        </p:spPr>
        <p:txBody>
          <a:bodyPr rtlCol="0">
            <a:normAutofit lnSpcReduction="10000"/>
          </a:bodyPr>
          <a:lstStyle/>
          <a:p>
            <a:pPr marL="0" indent="0" fontAlgn="auto">
              <a:spcAft>
                <a:spcPts val="0"/>
              </a:spcAft>
              <a:buFont typeface="Arial" panose="020B0604020202020204" pitchFamily="34" charset="0"/>
              <a:buNone/>
              <a:defRPr/>
            </a:pPr>
            <a:r>
              <a:rPr lang="it-IT" dirty="0" smtClean="0">
                <a:ea typeface="+mn-ea"/>
                <a:cs typeface="+mn-cs"/>
              </a:rPr>
              <a:t>Competenza e buone pratiche di insegnamento:</a:t>
            </a:r>
          </a:p>
          <a:p>
            <a:pPr marL="715963" fontAlgn="auto">
              <a:spcAft>
                <a:spcPts val="0"/>
              </a:spcAft>
              <a:buFont typeface="Arial" panose="020B0604020202020204" pitchFamily="34" charset="0"/>
              <a:buChar char="•"/>
              <a:defRPr/>
            </a:pPr>
            <a:r>
              <a:rPr lang="it-IT" b="1" dirty="0" smtClean="0">
                <a:solidFill>
                  <a:srgbClr val="C00000"/>
                </a:solidFill>
                <a:ea typeface="+mn-ea"/>
                <a:cs typeface="+mn-cs"/>
              </a:rPr>
              <a:t>Capacità di esprimersi in modo comprensibile</a:t>
            </a:r>
          </a:p>
          <a:p>
            <a:pPr marL="715963" fontAlgn="auto">
              <a:spcAft>
                <a:spcPts val="0"/>
              </a:spcAft>
              <a:buFont typeface="Arial" panose="020B0604020202020204" pitchFamily="34" charset="0"/>
              <a:buChar char="•"/>
              <a:defRPr/>
            </a:pPr>
            <a:r>
              <a:rPr lang="it-IT" b="1" dirty="0" smtClean="0">
                <a:solidFill>
                  <a:srgbClr val="C00000"/>
                </a:solidFill>
                <a:ea typeface="+mn-ea"/>
                <a:cs typeface="+mn-cs"/>
              </a:rPr>
              <a:t>Capacità di coinvolgere lo studente</a:t>
            </a:r>
          </a:p>
          <a:p>
            <a:pPr marL="715963" fontAlgn="auto">
              <a:spcAft>
                <a:spcPts val="0"/>
              </a:spcAft>
              <a:buFont typeface="Arial" panose="020B0604020202020204" pitchFamily="34" charset="0"/>
              <a:buChar char="•"/>
              <a:defRPr/>
            </a:pPr>
            <a:r>
              <a:rPr lang="it-IT" b="1" dirty="0" smtClean="0">
                <a:solidFill>
                  <a:srgbClr val="C00000"/>
                </a:solidFill>
                <a:ea typeface="+mn-ea"/>
                <a:cs typeface="+mn-cs"/>
              </a:rPr>
              <a:t>Capacità di promuovere e sostenere l’interazione</a:t>
            </a:r>
          </a:p>
          <a:p>
            <a:pPr marL="715963" fontAlgn="auto">
              <a:spcAft>
                <a:spcPts val="0"/>
              </a:spcAft>
              <a:buFont typeface="Arial" panose="020B0604020202020204" pitchFamily="34" charset="0"/>
              <a:buChar char="•"/>
              <a:defRPr/>
            </a:pPr>
            <a:r>
              <a:rPr lang="it-IT" b="1" dirty="0" smtClean="0">
                <a:solidFill>
                  <a:srgbClr val="C00000"/>
                </a:solidFill>
                <a:ea typeface="+mn-ea"/>
                <a:cs typeface="+mn-cs"/>
              </a:rPr>
              <a:t>Riferimento a categorie generali</a:t>
            </a:r>
          </a:p>
          <a:p>
            <a:pPr marL="715963" fontAlgn="auto">
              <a:spcAft>
                <a:spcPts val="0"/>
              </a:spcAft>
              <a:buFont typeface="Arial" panose="020B0604020202020204" pitchFamily="34" charset="0"/>
              <a:buChar char="•"/>
              <a:defRPr/>
            </a:pPr>
            <a:r>
              <a:rPr lang="it-IT" b="1" dirty="0" smtClean="0">
                <a:solidFill>
                  <a:srgbClr val="C00000"/>
                </a:solidFill>
                <a:ea typeface="+mn-ea"/>
                <a:cs typeface="+mn-cs"/>
              </a:rPr>
              <a:t>Riferimento a casi</a:t>
            </a:r>
          </a:p>
          <a:p>
            <a:pPr marL="715963" fontAlgn="auto">
              <a:spcAft>
                <a:spcPts val="0"/>
              </a:spcAft>
              <a:buFont typeface="Arial" panose="020B0604020202020204" pitchFamily="34" charset="0"/>
              <a:buChar char="•"/>
              <a:defRPr/>
            </a:pPr>
            <a:r>
              <a:rPr lang="it-IT" b="1" dirty="0" smtClean="0">
                <a:solidFill>
                  <a:srgbClr val="C00000"/>
                </a:solidFill>
                <a:ea typeface="+mn-ea"/>
                <a:cs typeface="+mn-cs"/>
              </a:rPr>
              <a:t>Collegamento a contesti nuovi</a:t>
            </a:r>
          </a:p>
          <a:p>
            <a:pPr marL="715963" fontAlgn="auto">
              <a:spcAft>
                <a:spcPts val="0"/>
              </a:spcAft>
              <a:buFont typeface="Arial" panose="020B0604020202020204" pitchFamily="34" charset="0"/>
              <a:buChar char="•"/>
              <a:defRPr/>
            </a:pPr>
            <a:r>
              <a:rPr lang="it-IT" b="1" dirty="0" smtClean="0">
                <a:solidFill>
                  <a:srgbClr val="C00000"/>
                </a:solidFill>
                <a:ea typeface="+mn-ea"/>
                <a:cs typeface="+mn-cs"/>
              </a:rPr>
              <a:t>Invito a riflessioni</a:t>
            </a:r>
            <a:endParaRPr lang="it-IT" b="1" dirty="0">
              <a:solidFill>
                <a:srgbClr val="C00000"/>
              </a:solidFill>
              <a:ea typeface="+mn-ea"/>
              <a:cs typeface="+mn-cs"/>
            </a:endParaRPr>
          </a:p>
        </p:txBody>
      </p:sp>
      <p:sp>
        <p:nvSpPr>
          <p:cNvPr id="4" name="Segnaposto piè di pagina 3"/>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813"/>
            <a:ext cx="8229600" cy="5721350"/>
          </a:xfrm>
        </p:spPr>
        <p:txBody>
          <a:bodyPr rtlCol="0">
            <a:normAutofit fontScale="92500" lnSpcReduction="10000"/>
          </a:bodyPr>
          <a:lstStyle/>
          <a:p>
            <a:pPr marL="0" indent="0" fontAlgn="auto">
              <a:spcAft>
                <a:spcPts val="0"/>
              </a:spcAft>
              <a:buFont typeface="Arial" panose="020B0604020202020204" pitchFamily="34" charset="0"/>
              <a:buNone/>
              <a:defRPr/>
            </a:pPr>
            <a:r>
              <a:rPr lang="it-IT" dirty="0" smtClean="0">
                <a:ea typeface="+mn-ea"/>
                <a:cs typeface="+mn-cs"/>
              </a:rPr>
              <a:t>Quindi</a:t>
            </a:r>
            <a:r>
              <a:rPr lang="it-IT" dirty="0">
                <a:ea typeface="+mn-ea"/>
                <a:cs typeface="+mn-cs"/>
              </a:rPr>
              <a:t>: </a:t>
            </a:r>
            <a:endParaRPr lang="it-IT" dirty="0" smtClean="0">
              <a:ea typeface="+mn-ea"/>
              <a:cs typeface="+mn-cs"/>
            </a:endParaRPr>
          </a:p>
          <a:p>
            <a:pPr marL="0" indent="0" fontAlgn="auto">
              <a:spcAft>
                <a:spcPts val="0"/>
              </a:spcAft>
              <a:buFont typeface="Arial" panose="020B0604020202020204" pitchFamily="34" charset="0"/>
              <a:buNone/>
              <a:defRPr/>
            </a:pPr>
            <a:r>
              <a:rPr lang="it-IT" dirty="0" smtClean="0">
                <a:solidFill>
                  <a:srgbClr val="C00000"/>
                </a:solidFill>
                <a:ea typeface="+mn-ea"/>
                <a:cs typeface="+mn-cs"/>
              </a:rPr>
              <a:t>spinta </a:t>
            </a:r>
            <a:r>
              <a:rPr lang="it-IT" dirty="0">
                <a:solidFill>
                  <a:srgbClr val="C00000"/>
                </a:solidFill>
                <a:ea typeface="+mn-ea"/>
                <a:cs typeface="+mn-cs"/>
              </a:rPr>
              <a:t>verso le abilità di ordine superiore </a:t>
            </a:r>
            <a:r>
              <a:rPr lang="it-IT" dirty="0" smtClean="0">
                <a:solidFill>
                  <a:srgbClr val="C00000"/>
                </a:solidFill>
                <a:ea typeface="+mn-ea"/>
                <a:cs typeface="+mn-cs"/>
              </a:rPr>
              <a:t>    </a:t>
            </a:r>
            <a:r>
              <a:rPr lang="it-IT" i="1" dirty="0" smtClean="0">
                <a:ea typeface="+mn-ea"/>
                <a:cs typeface="+mn-cs"/>
              </a:rPr>
              <a:t>e </a:t>
            </a:r>
            <a:r>
              <a:rPr lang="it-IT" i="1" dirty="0">
                <a:ea typeface="+mn-ea"/>
                <a:cs typeface="+mn-cs"/>
              </a:rPr>
              <a:t>non </a:t>
            </a:r>
            <a:r>
              <a:rPr lang="it-IT" dirty="0">
                <a:ea typeface="+mn-ea"/>
                <a:cs typeface="+mn-cs"/>
              </a:rPr>
              <a:t>	enfasi sulle abilità di base 	</a:t>
            </a:r>
          </a:p>
          <a:p>
            <a:pPr marL="0" indent="0" fontAlgn="auto">
              <a:spcAft>
                <a:spcPts val="0"/>
              </a:spcAft>
              <a:buFont typeface="Arial" panose="020B0604020202020204" pitchFamily="34" charset="0"/>
              <a:buNone/>
              <a:tabLst>
                <a:tab pos="896938" algn="l"/>
              </a:tabLst>
              <a:defRPr/>
            </a:pPr>
            <a:r>
              <a:rPr lang="it-IT" dirty="0">
                <a:solidFill>
                  <a:srgbClr val="C00000"/>
                </a:solidFill>
                <a:ea typeface="+mn-ea"/>
                <a:cs typeface="+mn-cs"/>
              </a:rPr>
              <a:t>e</a:t>
            </a:r>
            <a:r>
              <a:rPr lang="it-IT" dirty="0" smtClean="0">
                <a:solidFill>
                  <a:srgbClr val="C00000"/>
                </a:solidFill>
                <a:ea typeface="+mn-ea"/>
                <a:cs typeface="+mn-cs"/>
              </a:rPr>
              <a:t>nfasi </a:t>
            </a:r>
            <a:r>
              <a:rPr lang="it-IT" dirty="0">
                <a:solidFill>
                  <a:srgbClr val="C00000"/>
                </a:solidFill>
                <a:ea typeface="+mn-ea"/>
                <a:cs typeface="+mn-cs"/>
              </a:rPr>
              <a:t>sul processo di apprendimento </a:t>
            </a:r>
            <a:r>
              <a:rPr lang="it-IT" dirty="0">
                <a:ea typeface="+mn-ea"/>
                <a:cs typeface="+mn-cs"/>
              </a:rPr>
              <a:t>	</a:t>
            </a:r>
            <a:r>
              <a:rPr lang="it-IT" dirty="0" smtClean="0">
                <a:ea typeface="+mn-ea"/>
                <a:cs typeface="+mn-cs"/>
              </a:rPr>
              <a:t>    </a:t>
            </a:r>
            <a:r>
              <a:rPr lang="it-IT" i="1" dirty="0" smtClean="0">
                <a:ea typeface="+mn-ea"/>
                <a:cs typeface="+mn-cs"/>
              </a:rPr>
              <a:t>e </a:t>
            </a:r>
            <a:r>
              <a:rPr lang="it-IT" i="1" dirty="0">
                <a:ea typeface="+mn-ea"/>
                <a:cs typeface="+mn-cs"/>
              </a:rPr>
              <a:t>non </a:t>
            </a:r>
            <a:r>
              <a:rPr lang="it-IT" dirty="0">
                <a:ea typeface="+mn-ea"/>
                <a:cs typeface="+mn-cs"/>
              </a:rPr>
              <a:t>	orientamento verso le discipline </a:t>
            </a:r>
            <a:r>
              <a:rPr lang="it-IT" dirty="0" smtClean="0">
                <a:solidFill>
                  <a:srgbClr val="C00000"/>
                </a:solidFill>
                <a:ea typeface="+mn-ea"/>
                <a:cs typeface="+mn-cs"/>
              </a:rPr>
              <a:t>Apprendimento </a:t>
            </a:r>
            <a:r>
              <a:rPr lang="it-IT" dirty="0">
                <a:solidFill>
                  <a:srgbClr val="C00000"/>
                </a:solidFill>
                <a:ea typeface="+mn-ea"/>
                <a:cs typeface="+mn-cs"/>
              </a:rPr>
              <a:t>per scoperta e ambiente </a:t>
            </a:r>
            <a:r>
              <a:rPr lang="it-IT" dirty="0" smtClean="0">
                <a:solidFill>
                  <a:srgbClr val="C00000"/>
                </a:solidFill>
                <a:ea typeface="+mn-ea"/>
                <a:cs typeface="+mn-cs"/>
              </a:rPr>
              <a:t>di </a:t>
            </a:r>
            <a:r>
              <a:rPr lang="it-IT" dirty="0">
                <a:solidFill>
                  <a:srgbClr val="C00000"/>
                </a:solidFill>
                <a:ea typeface="+mn-ea"/>
                <a:cs typeface="+mn-cs"/>
              </a:rPr>
              <a:t>apprendimento “ricco” </a:t>
            </a:r>
            <a:r>
              <a:rPr lang="it-IT" dirty="0">
                <a:ea typeface="+mn-ea"/>
                <a:cs typeface="+mn-cs"/>
              </a:rPr>
              <a:t>	</a:t>
            </a:r>
            <a:r>
              <a:rPr lang="it-IT" dirty="0" smtClean="0">
                <a:ea typeface="+mn-ea"/>
                <a:cs typeface="+mn-cs"/>
              </a:rPr>
              <a:t>                                    </a:t>
            </a:r>
            <a:r>
              <a:rPr lang="it-IT" i="1" dirty="0" smtClean="0">
                <a:ea typeface="+mn-ea"/>
                <a:cs typeface="+mn-cs"/>
              </a:rPr>
              <a:t>e </a:t>
            </a:r>
            <a:r>
              <a:rPr lang="it-IT" i="1" dirty="0">
                <a:ea typeface="+mn-ea"/>
                <a:cs typeface="+mn-cs"/>
              </a:rPr>
              <a:t>non </a:t>
            </a:r>
            <a:r>
              <a:rPr lang="it-IT" dirty="0">
                <a:ea typeface="+mn-ea"/>
                <a:cs typeface="+mn-cs"/>
              </a:rPr>
              <a:t>	approccio strutturato con </a:t>
            </a:r>
            <a:r>
              <a:rPr lang="it-IT" dirty="0" smtClean="0">
                <a:ea typeface="+mn-ea"/>
                <a:cs typeface="+mn-cs"/>
              </a:rPr>
              <a:t>obiettivi </a:t>
            </a:r>
          </a:p>
          <a:p>
            <a:pPr marL="0" indent="0" fontAlgn="auto">
              <a:spcAft>
                <a:spcPts val="0"/>
              </a:spcAft>
              <a:buFont typeface="Arial" panose="020B0604020202020204" pitchFamily="34" charset="0"/>
              <a:buNone/>
              <a:tabLst>
                <a:tab pos="896938" algn="l"/>
              </a:tabLst>
              <a:defRPr/>
            </a:pPr>
            <a:r>
              <a:rPr lang="it-IT" dirty="0">
                <a:ea typeface="+mn-ea"/>
                <a:cs typeface="+mn-cs"/>
              </a:rPr>
              <a:t> </a:t>
            </a:r>
            <a:r>
              <a:rPr lang="it-IT" dirty="0" smtClean="0">
                <a:ea typeface="+mn-ea"/>
                <a:cs typeface="+mn-cs"/>
              </a:rPr>
              <a:t>          specificati in anticipo      </a:t>
            </a:r>
            <a:r>
              <a:rPr lang="it-IT" dirty="0">
                <a:ea typeface="+mn-ea"/>
                <a:cs typeface="+mn-cs"/>
              </a:rPr>
              <a:t>	</a:t>
            </a:r>
          </a:p>
          <a:p>
            <a:pPr marL="0" indent="0" fontAlgn="auto">
              <a:spcAft>
                <a:spcPts val="0"/>
              </a:spcAft>
              <a:buFont typeface="Arial" panose="020B0604020202020204" pitchFamily="34" charset="0"/>
              <a:buNone/>
              <a:defRPr/>
            </a:pPr>
            <a:r>
              <a:rPr lang="it-IT" dirty="0">
                <a:solidFill>
                  <a:srgbClr val="C00000"/>
                </a:solidFill>
                <a:ea typeface="+mn-ea"/>
                <a:cs typeface="+mn-cs"/>
              </a:rPr>
              <a:t>Valutazione meno circoscritta e procedure alternative </a:t>
            </a:r>
            <a:r>
              <a:rPr lang="it-IT" dirty="0">
                <a:ea typeface="+mn-ea"/>
                <a:cs typeface="+mn-cs"/>
              </a:rPr>
              <a:t>	</a:t>
            </a:r>
            <a:r>
              <a:rPr lang="it-IT" dirty="0" smtClean="0">
                <a:ea typeface="+mn-ea"/>
                <a:cs typeface="+mn-cs"/>
              </a:rPr>
              <a:t>                                                          </a:t>
            </a:r>
            <a:r>
              <a:rPr lang="it-IT" i="1" dirty="0" smtClean="0">
                <a:ea typeface="+mn-ea"/>
                <a:cs typeface="+mn-cs"/>
              </a:rPr>
              <a:t>e </a:t>
            </a:r>
            <a:r>
              <a:rPr lang="it-IT" i="1" dirty="0">
                <a:ea typeface="+mn-ea"/>
                <a:cs typeface="+mn-cs"/>
              </a:rPr>
              <a:t>non </a:t>
            </a:r>
            <a:r>
              <a:rPr lang="it-IT" dirty="0">
                <a:ea typeface="+mn-ea"/>
                <a:cs typeface="+mn-cs"/>
              </a:rPr>
              <a:t>	test di profitto standardizzati 	</a:t>
            </a:r>
          </a:p>
          <a:p>
            <a:pPr marL="0" indent="0" fontAlgn="auto">
              <a:spcAft>
                <a:spcPts val="0"/>
              </a:spcAft>
              <a:buFont typeface="Arial" panose="020B0604020202020204" pitchFamily="34" charset="0"/>
              <a:buNone/>
              <a:defRPr/>
            </a:pPr>
            <a:endParaRPr lang="it-IT" dirty="0">
              <a:ea typeface="+mn-ea"/>
              <a:cs typeface="+mn-cs"/>
            </a:endParaRPr>
          </a:p>
        </p:txBody>
      </p:sp>
      <p:sp>
        <p:nvSpPr>
          <p:cNvPr id="4" name="Segnaposto piè di pagina 3"/>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it-IT" dirty="0" smtClean="0">
                <a:ea typeface="+mj-ea"/>
                <a:cs typeface="+mj-cs"/>
              </a:rPr>
              <a:t>Piero Romei</a:t>
            </a:r>
            <a:endParaRPr lang="it-IT" dirty="0">
              <a:ea typeface="+mj-ea"/>
              <a:cs typeface="+mj-cs"/>
            </a:endParaRPr>
          </a:p>
        </p:txBody>
      </p:sp>
      <p:sp>
        <p:nvSpPr>
          <p:cNvPr id="16386" name="Segnaposto contenuto 2"/>
          <p:cNvSpPr>
            <a:spLocks noGrp="1"/>
          </p:cNvSpPr>
          <p:nvPr>
            <p:ph idx="1"/>
          </p:nvPr>
        </p:nvSpPr>
        <p:spPr>
          <a:xfrm>
            <a:off x="457200" y="1125538"/>
            <a:ext cx="8229600" cy="5000625"/>
          </a:xfrm>
        </p:spPr>
        <p:txBody>
          <a:bodyPr/>
          <a:lstStyle/>
          <a:p>
            <a:pPr marL="0" indent="0">
              <a:buFont typeface="Arial" charset="0"/>
              <a:buNone/>
            </a:pPr>
            <a:endParaRPr lang="it-IT" sz="1600" dirty="0">
              <a:latin typeface="Calibri" charset="0"/>
            </a:endParaRPr>
          </a:p>
          <a:p>
            <a:pPr marL="0" indent="0">
              <a:buFont typeface="Arial" charset="0"/>
              <a:buNone/>
            </a:pPr>
            <a:r>
              <a:rPr lang="it-IT" sz="1600" b="1" dirty="0">
                <a:latin typeface="Calibri" charset="0"/>
              </a:rPr>
              <a:t>“Professione – e professionalità – derivano da </a:t>
            </a:r>
            <a:r>
              <a:rPr lang="it-IT" sz="1600" b="1" i="1" dirty="0">
                <a:solidFill>
                  <a:srgbClr val="C00000"/>
                </a:solidFill>
                <a:latin typeface="Calibri" charset="0"/>
              </a:rPr>
              <a:t>PROFITEOR, “dichiaro chi sono”, </a:t>
            </a:r>
            <a:r>
              <a:rPr lang="it-IT" sz="1600" b="1" dirty="0">
                <a:latin typeface="Calibri" charset="0"/>
              </a:rPr>
              <a:t>come voglio essere conosciuto e riconosciuto dagli altri</a:t>
            </a:r>
            <a:r>
              <a:rPr lang="it-IT" sz="1600" dirty="0">
                <a:latin typeface="Calibri" charset="0"/>
              </a:rPr>
              <a:t>.</a:t>
            </a:r>
          </a:p>
          <a:p>
            <a:pPr marL="0" indent="0">
              <a:buFont typeface="Arial" charset="0"/>
              <a:buNone/>
            </a:pPr>
            <a:r>
              <a:rPr lang="it-IT" sz="1600" dirty="0">
                <a:latin typeface="Calibri" charset="0"/>
              </a:rPr>
              <a:t>Il PROFESSIONISTA combina proprie capacità personali con strumenti e procedure sperimentate e convenzionalmente accettate come regole di comportamento appropriate (LOGICA DELL’APPROPRIATEZZA). </a:t>
            </a:r>
          </a:p>
          <a:p>
            <a:pPr marL="0" indent="0">
              <a:buFont typeface="Arial" charset="0"/>
              <a:buNone/>
            </a:pPr>
            <a:r>
              <a:rPr lang="it-IT" sz="1800" b="1" dirty="0">
                <a:solidFill>
                  <a:srgbClr val="C00000"/>
                </a:solidFill>
                <a:latin typeface="Calibri" charset="0"/>
              </a:rPr>
              <a:t>Non funziona più, e da tempo, la logica crociano-gentiliana secondo la quale CHI SA, SA INSEGNARE.</a:t>
            </a:r>
          </a:p>
          <a:p>
            <a:pPr marL="0" indent="0">
              <a:buFont typeface="Arial" charset="0"/>
              <a:buNone/>
            </a:pPr>
            <a:endParaRPr lang="it-IT" sz="1600" dirty="0">
              <a:latin typeface="Calibri" charset="0"/>
            </a:endParaRPr>
          </a:p>
          <a:p>
            <a:pPr marL="0" indent="0">
              <a:buFont typeface="Arial" charset="0"/>
              <a:buNone/>
            </a:pPr>
            <a:r>
              <a:rPr lang="it-IT" sz="1600" dirty="0">
                <a:latin typeface="Calibri" charset="0"/>
              </a:rPr>
              <a:t>La SCUOLA DELL’AUTONOMIA comporta la necessità di configurare l’insegnamento come </a:t>
            </a:r>
            <a:r>
              <a:rPr lang="it-IT" sz="1600" b="1" dirty="0">
                <a:latin typeface="Calibri" charset="0"/>
              </a:rPr>
              <a:t>azione formativa sinergica</a:t>
            </a:r>
            <a:r>
              <a:rPr lang="it-IT" sz="1600" dirty="0">
                <a:latin typeface="Calibri" charset="0"/>
              </a:rPr>
              <a:t>, </a:t>
            </a:r>
            <a:r>
              <a:rPr lang="it-IT" sz="1600" u="sng" dirty="0">
                <a:latin typeface="Calibri" charset="0"/>
              </a:rPr>
              <a:t>fatta di più prestazioni specialistiche differenziate, ma organicamente integrate.</a:t>
            </a:r>
          </a:p>
          <a:p>
            <a:pPr marL="0" indent="0">
              <a:buFont typeface="Arial" charset="0"/>
              <a:buNone/>
            </a:pPr>
            <a:r>
              <a:rPr lang="it-IT" sz="1600" dirty="0">
                <a:latin typeface="Calibri" charset="0"/>
              </a:rPr>
              <a:t>Quindi, ha bisogno di un insegnante disponibile a sviluppare anche </a:t>
            </a:r>
            <a:r>
              <a:rPr lang="it-IT" sz="1800" b="1" dirty="0">
                <a:solidFill>
                  <a:srgbClr val="C00000"/>
                </a:solidFill>
                <a:latin typeface="Calibri" charset="0"/>
              </a:rPr>
              <a:t>COMPETENZE ORGANIZZATIVE</a:t>
            </a:r>
            <a:r>
              <a:rPr lang="it-IT" sz="1600" dirty="0">
                <a:latin typeface="Calibri" charset="0"/>
              </a:rPr>
              <a:t>, cioè </a:t>
            </a:r>
            <a:r>
              <a:rPr lang="it-IT" sz="1600" b="1" dirty="0">
                <a:latin typeface="Calibri" charset="0"/>
              </a:rPr>
              <a:t>capace di lavorare in modo coordinato con i propri colleghi</a:t>
            </a:r>
            <a:r>
              <a:rPr lang="it-IT" sz="1600" dirty="0">
                <a:latin typeface="Calibri" charset="0"/>
              </a:rPr>
              <a:t>.”</a:t>
            </a:r>
          </a:p>
          <a:p>
            <a:pPr marL="0" indent="0">
              <a:buFont typeface="Arial" charset="0"/>
              <a:buNone/>
            </a:pPr>
            <a:endParaRPr lang="it-IT" sz="1600" dirty="0">
              <a:latin typeface="Calibri" charset="0"/>
            </a:endParaRPr>
          </a:p>
          <a:p>
            <a:pPr marL="0" indent="0">
              <a:buFont typeface="Arial" charset="0"/>
              <a:buNone/>
            </a:pPr>
            <a:r>
              <a:rPr lang="it-IT" sz="1600" dirty="0">
                <a:latin typeface="Calibri" charset="0"/>
              </a:rPr>
              <a:t>(tratto da GUARIRE DAL MAL DI SCUOLA, 1999)</a:t>
            </a:r>
          </a:p>
        </p:txBody>
      </p:sp>
      <p:sp>
        <p:nvSpPr>
          <p:cNvPr id="3" name="Segnaposto piè di pagina 2"/>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722093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contenuto 2"/>
          <p:cNvSpPr>
            <a:spLocks noGrp="1"/>
          </p:cNvSpPr>
          <p:nvPr>
            <p:ph idx="1"/>
          </p:nvPr>
        </p:nvSpPr>
        <p:spPr>
          <a:xfrm>
            <a:off x="457200" y="836613"/>
            <a:ext cx="8229600" cy="5289550"/>
          </a:xfrm>
        </p:spPr>
        <p:txBody>
          <a:bodyPr/>
          <a:lstStyle/>
          <a:p>
            <a:pPr marL="0" indent="0" algn="ctr">
              <a:buFont typeface="Arial" charset="0"/>
              <a:buNone/>
            </a:pPr>
            <a:r>
              <a:rPr lang="it-IT">
                <a:latin typeface="Calibri" charset="0"/>
              </a:rPr>
              <a:t>Profilo Professionale dell’Insegnante</a:t>
            </a:r>
          </a:p>
          <a:p>
            <a:pPr marL="0" indent="0">
              <a:buFont typeface="Arial" charset="0"/>
              <a:buNone/>
            </a:pPr>
            <a:r>
              <a:rPr lang="it-IT" sz="2400">
                <a:latin typeface="Calibri" charset="0"/>
              </a:rPr>
              <a:t>              </a:t>
            </a:r>
          </a:p>
          <a:p>
            <a:pPr marL="0" indent="0">
              <a:buFont typeface="Arial" charset="0"/>
              <a:buNone/>
            </a:pPr>
            <a:endParaRPr lang="it-IT">
              <a:latin typeface="Calibri" charset="0"/>
            </a:endParaRPr>
          </a:p>
        </p:txBody>
      </p:sp>
      <p:sp>
        <p:nvSpPr>
          <p:cNvPr id="5" name="Rettangolo arrotondato 4"/>
          <p:cNvSpPr/>
          <p:nvPr/>
        </p:nvSpPr>
        <p:spPr>
          <a:xfrm>
            <a:off x="1403350" y="1844675"/>
            <a:ext cx="6264275" cy="3240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fontAlgn="auto">
              <a:spcBef>
                <a:spcPts val="0"/>
              </a:spcBef>
              <a:spcAft>
                <a:spcPts val="0"/>
              </a:spcAft>
              <a:buFont typeface="Arial" panose="020B0604020202020204" pitchFamily="34" charset="0"/>
              <a:buChar char="•"/>
              <a:defRPr/>
            </a:pPr>
            <a:r>
              <a:rPr lang="it-IT" sz="2800" b="1" dirty="0">
                <a:solidFill>
                  <a:srgbClr val="FFFF00"/>
                </a:solidFill>
              </a:rPr>
              <a:t>Professionista </a:t>
            </a:r>
          </a:p>
          <a:p>
            <a:pPr marL="285750" indent="-285750" fontAlgn="auto">
              <a:spcBef>
                <a:spcPts val="0"/>
              </a:spcBef>
              <a:spcAft>
                <a:spcPts val="0"/>
              </a:spcAft>
              <a:buFont typeface="Arial" panose="020B0604020202020204" pitchFamily="34" charset="0"/>
              <a:buChar char="•"/>
              <a:defRPr/>
            </a:pPr>
            <a:r>
              <a:rPr lang="it-IT" sz="2800" b="1" dirty="0">
                <a:solidFill>
                  <a:srgbClr val="FFFF00"/>
                </a:solidFill>
              </a:rPr>
              <a:t>tecnico dell’insegnamento </a:t>
            </a:r>
          </a:p>
          <a:p>
            <a:pPr marL="285750" indent="-285750" fontAlgn="auto">
              <a:spcBef>
                <a:spcPts val="0"/>
              </a:spcBef>
              <a:spcAft>
                <a:spcPts val="0"/>
              </a:spcAft>
              <a:buFont typeface="Arial" panose="020B0604020202020204" pitchFamily="34" charset="0"/>
              <a:buChar char="•"/>
              <a:defRPr/>
            </a:pPr>
            <a:r>
              <a:rPr lang="it-IT" sz="2800" b="1" dirty="0">
                <a:solidFill>
                  <a:srgbClr val="FFFF00"/>
                </a:solidFill>
              </a:rPr>
              <a:t>disciplinare </a:t>
            </a:r>
          </a:p>
          <a:p>
            <a:pPr marL="285750" indent="-285750" fontAlgn="auto">
              <a:spcBef>
                <a:spcPts val="0"/>
              </a:spcBef>
              <a:spcAft>
                <a:spcPts val="0"/>
              </a:spcAft>
              <a:buFont typeface="Arial" panose="020B0604020202020204" pitchFamily="34" charset="0"/>
              <a:buChar char="•"/>
              <a:defRPr/>
            </a:pPr>
            <a:r>
              <a:rPr lang="it-IT" sz="2800" b="1" dirty="0">
                <a:solidFill>
                  <a:srgbClr val="FFFF00"/>
                </a:solidFill>
              </a:rPr>
              <a:t>che opera in un’organizzazione </a:t>
            </a:r>
          </a:p>
          <a:p>
            <a:pPr marL="285750" indent="-285750" fontAlgn="auto">
              <a:spcBef>
                <a:spcPts val="0"/>
              </a:spcBef>
              <a:spcAft>
                <a:spcPts val="0"/>
              </a:spcAft>
              <a:buFont typeface="Arial" panose="020B0604020202020204" pitchFamily="34" charset="0"/>
              <a:buChar char="•"/>
              <a:defRPr/>
            </a:pPr>
            <a:r>
              <a:rPr lang="it-IT" sz="2800" b="1" dirty="0">
                <a:solidFill>
                  <a:srgbClr val="FFFF00"/>
                </a:solidFill>
              </a:rPr>
              <a:t>di servizio pubblico </a:t>
            </a:r>
          </a:p>
          <a:p>
            <a:pPr marL="285750" indent="-285750" fontAlgn="auto">
              <a:spcBef>
                <a:spcPts val="0"/>
              </a:spcBef>
              <a:spcAft>
                <a:spcPts val="0"/>
              </a:spcAft>
              <a:buFont typeface="Arial" panose="020B0604020202020204" pitchFamily="34" charset="0"/>
              <a:buChar char="•"/>
              <a:defRPr/>
            </a:pPr>
            <a:r>
              <a:rPr lang="it-IT" sz="2800" b="1" dirty="0">
                <a:solidFill>
                  <a:srgbClr val="FFFF00"/>
                </a:solidFill>
              </a:rPr>
              <a:t>che produce “pacchetti formativi” </a:t>
            </a:r>
          </a:p>
          <a:p>
            <a:pPr marL="285750" indent="-285750" fontAlgn="auto">
              <a:spcBef>
                <a:spcPts val="0"/>
              </a:spcBef>
              <a:spcAft>
                <a:spcPts val="0"/>
              </a:spcAft>
              <a:buFont typeface="Arial" panose="020B0604020202020204" pitchFamily="34" charset="0"/>
              <a:buChar char="•"/>
              <a:defRPr/>
            </a:pPr>
            <a:r>
              <a:rPr lang="it-IT" sz="2800" b="1" dirty="0">
                <a:solidFill>
                  <a:srgbClr val="FFFF00"/>
                </a:solidFill>
              </a:rPr>
              <a:t>dotata di significativa autonomia </a:t>
            </a: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2736900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713"/>
            <a:ext cx="8229600" cy="5832475"/>
          </a:xfrm>
        </p:spPr>
        <p:txBody>
          <a:bodyPr rtlCol="0">
            <a:normAutofit lnSpcReduction="10000"/>
          </a:bodyPr>
          <a:lstStyle/>
          <a:p>
            <a:pPr marL="0" indent="0" algn="ctr" fontAlgn="auto">
              <a:spcAft>
                <a:spcPts val="0"/>
              </a:spcAft>
              <a:buFont typeface="Arial" panose="020B0604020202020204" pitchFamily="34" charset="0"/>
              <a:buNone/>
              <a:defRPr/>
            </a:pPr>
            <a:r>
              <a:rPr lang="it-IT" sz="1800" i="1" dirty="0">
                <a:ea typeface="+mn-ea"/>
                <a:cs typeface="+mn-cs"/>
              </a:rPr>
              <a:t>Le competenze – </a:t>
            </a:r>
            <a:r>
              <a:rPr lang="it-IT" sz="1800" b="1" i="1" dirty="0">
                <a:ea typeface="+mn-ea"/>
                <a:cs typeface="+mn-cs"/>
              </a:rPr>
              <a:t>sapere e saper fare </a:t>
            </a:r>
            <a:r>
              <a:rPr lang="it-IT" sz="1800" i="1" dirty="0">
                <a:ea typeface="+mn-ea"/>
                <a:cs typeface="+mn-cs"/>
              </a:rPr>
              <a:t>– sulle quali si concentra l’attenzione e l’intenzionalità progettuali sono distinte in </a:t>
            </a:r>
            <a:r>
              <a:rPr lang="it-IT" sz="1800" i="1" dirty="0" smtClean="0">
                <a:ea typeface="+mn-ea"/>
                <a:cs typeface="+mn-cs"/>
              </a:rPr>
              <a:t>due categorie fondamentali</a:t>
            </a:r>
            <a:r>
              <a:rPr lang="it-IT" sz="1800" i="1" dirty="0">
                <a:ea typeface="+mn-ea"/>
                <a:cs typeface="+mn-cs"/>
              </a:rPr>
              <a:t>: </a:t>
            </a:r>
            <a:endParaRPr lang="it-IT" sz="1800" i="1" dirty="0" smtClean="0">
              <a:ea typeface="+mn-ea"/>
              <a:cs typeface="+mn-cs"/>
            </a:endParaRPr>
          </a:p>
          <a:p>
            <a:pPr marL="0" indent="0" algn="ctr" fontAlgn="auto">
              <a:spcAft>
                <a:spcPts val="0"/>
              </a:spcAft>
              <a:buFont typeface="Arial" panose="020B0604020202020204" pitchFamily="34" charset="0"/>
              <a:buNone/>
              <a:defRPr/>
            </a:pPr>
            <a:r>
              <a:rPr lang="it-IT" sz="1800" i="1" dirty="0" smtClean="0">
                <a:ea typeface="+mn-ea"/>
                <a:cs typeface="+mn-cs"/>
              </a:rPr>
              <a:t>contenutistiche </a:t>
            </a:r>
            <a:r>
              <a:rPr lang="it-IT" sz="1800" i="1" dirty="0">
                <a:ea typeface="+mn-ea"/>
                <a:cs typeface="+mn-cs"/>
              </a:rPr>
              <a:t>e strumentali</a:t>
            </a:r>
            <a:r>
              <a:rPr lang="it-IT" sz="1800" i="1" dirty="0" smtClean="0">
                <a:ea typeface="+mn-ea"/>
                <a:cs typeface="+mn-cs"/>
              </a:rPr>
              <a:t>.</a:t>
            </a:r>
          </a:p>
          <a:p>
            <a:pPr marL="0" indent="0" algn="ctr" fontAlgn="auto">
              <a:spcAft>
                <a:spcPts val="0"/>
              </a:spcAft>
              <a:buFont typeface="Arial" panose="020B0604020202020204" pitchFamily="34" charset="0"/>
              <a:buNone/>
              <a:defRPr/>
            </a:pPr>
            <a:endParaRPr lang="it-IT" sz="1800" i="1" dirty="0">
              <a:ea typeface="+mn-ea"/>
              <a:cs typeface="+mn-cs"/>
            </a:endParaRPr>
          </a:p>
          <a:p>
            <a:pPr marL="0" indent="0" algn="ctr" fontAlgn="auto">
              <a:spcAft>
                <a:spcPts val="0"/>
              </a:spcAft>
              <a:buFont typeface="Arial" panose="020B0604020202020204" pitchFamily="34" charset="0"/>
              <a:buNone/>
              <a:defRPr/>
            </a:pPr>
            <a:endParaRPr lang="it-IT" sz="1800" i="1" dirty="0" smtClean="0">
              <a:ea typeface="+mn-ea"/>
              <a:cs typeface="+mn-cs"/>
            </a:endParaRPr>
          </a:p>
          <a:p>
            <a:pPr marL="0" indent="0" algn="ctr" fontAlgn="auto">
              <a:spcAft>
                <a:spcPts val="0"/>
              </a:spcAft>
              <a:buFont typeface="Arial" panose="020B0604020202020204" pitchFamily="34" charset="0"/>
              <a:buNone/>
              <a:defRPr/>
            </a:pPr>
            <a:endParaRPr lang="it-IT" sz="1800" i="1" dirty="0">
              <a:ea typeface="+mn-ea"/>
              <a:cs typeface="+mn-cs"/>
            </a:endParaRPr>
          </a:p>
          <a:p>
            <a:pPr marL="0" indent="0" algn="ctr" fontAlgn="auto">
              <a:spcAft>
                <a:spcPts val="0"/>
              </a:spcAft>
              <a:buFont typeface="Arial" panose="020B0604020202020204" pitchFamily="34" charset="0"/>
              <a:buNone/>
              <a:defRPr/>
            </a:pPr>
            <a:endParaRPr lang="it-IT" sz="1800" i="1" dirty="0" smtClean="0">
              <a:ea typeface="+mn-ea"/>
              <a:cs typeface="+mn-cs"/>
            </a:endParaRPr>
          </a:p>
          <a:p>
            <a:pPr marL="0" indent="0" algn="ctr" fontAlgn="auto">
              <a:spcAft>
                <a:spcPts val="0"/>
              </a:spcAft>
              <a:buFont typeface="Arial" panose="020B0604020202020204" pitchFamily="34" charset="0"/>
              <a:buNone/>
              <a:defRPr/>
            </a:pPr>
            <a:endParaRPr lang="it-IT" sz="1800" i="1" dirty="0">
              <a:ea typeface="+mn-ea"/>
              <a:cs typeface="+mn-cs"/>
            </a:endParaRPr>
          </a:p>
          <a:p>
            <a:pPr marL="0" indent="0" algn="ctr" fontAlgn="auto">
              <a:spcAft>
                <a:spcPts val="0"/>
              </a:spcAft>
              <a:buFont typeface="Arial" panose="020B0604020202020204" pitchFamily="34" charset="0"/>
              <a:buNone/>
              <a:defRPr/>
            </a:pPr>
            <a:endParaRPr lang="it-IT" sz="1800" i="1" dirty="0" smtClean="0">
              <a:ea typeface="+mn-ea"/>
              <a:cs typeface="+mn-cs"/>
            </a:endParaRPr>
          </a:p>
          <a:p>
            <a:pPr marL="0" indent="0" algn="ctr" fontAlgn="auto">
              <a:spcAft>
                <a:spcPts val="0"/>
              </a:spcAft>
              <a:buFont typeface="Arial" panose="020B0604020202020204" pitchFamily="34" charset="0"/>
              <a:buNone/>
              <a:defRPr/>
            </a:pPr>
            <a:endParaRPr lang="it-IT" sz="1800" i="1" dirty="0">
              <a:ea typeface="+mn-ea"/>
              <a:cs typeface="+mn-cs"/>
            </a:endParaRPr>
          </a:p>
          <a:p>
            <a:pPr marL="0" indent="0" algn="ctr" fontAlgn="auto">
              <a:spcAft>
                <a:spcPts val="0"/>
              </a:spcAft>
              <a:buFont typeface="Arial" panose="020B0604020202020204" pitchFamily="34" charset="0"/>
              <a:buNone/>
              <a:defRPr/>
            </a:pPr>
            <a:endParaRPr lang="it-IT" sz="1800" i="1" dirty="0" smtClean="0">
              <a:ea typeface="+mn-ea"/>
              <a:cs typeface="+mn-cs"/>
            </a:endParaRPr>
          </a:p>
          <a:p>
            <a:pPr marL="0" indent="0" algn="ctr" fontAlgn="auto">
              <a:spcAft>
                <a:spcPts val="0"/>
              </a:spcAft>
              <a:buFont typeface="Arial" panose="020B0604020202020204" pitchFamily="34" charset="0"/>
              <a:buNone/>
              <a:defRPr/>
            </a:pPr>
            <a:endParaRPr lang="it-IT" sz="1800" i="1" dirty="0">
              <a:ea typeface="+mn-ea"/>
              <a:cs typeface="+mn-cs"/>
            </a:endParaRPr>
          </a:p>
          <a:p>
            <a:pPr marL="0" indent="0" algn="ctr" fontAlgn="auto">
              <a:spcAft>
                <a:spcPts val="0"/>
              </a:spcAft>
              <a:buFont typeface="Arial" panose="020B0604020202020204" pitchFamily="34" charset="0"/>
              <a:buNone/>
              <a:defRPr/>
            </a:pPr>
            <a:endParaRPr lang="it-IT" sz="1800" i="1" dirty="0" smtClean="0">
              <a:ea typeface="+mn-ea"/>
              <a:cs typeface="+mn-cs"/>
            </a:endParaRPr>
          </a:p>
          <a:p>
            <a:pPr marL="0" indent="0" algn="ctr" fontAlgn="auto">
              <a:spcAft>
                <a:spcPts val="0"/>
              </a:spcAft>
              <a:buFont typeface="Arial" panose="020B0604020202020204" pitchFamily="34" charset="0"/>
              <a:buNone/>
              <a:defRPr/>
            </a:pPr>
            <a:endParaRPr lang="it-IT" sz="1800" i="1" dirty="0">
              <a:ea typeface="+mn-ea"/>
              <a:cs typeface="+mn-cs"/>
            </a:endParaRPr>
          </a:p>
          <a:p>
            <a:pPr marL="0" indent="0" algn="ctr" fontAlgn="auto">
              <a:spcAft>
                <a:spcPts val="0"/>
              </a:spcAft>
              <a:buFont typeface="Arial" panose="020B0604020202020204" pitchFamily="34" charset="0"/>
              <a:buNone/>
              <a:defRPr/>
            </a:pPr>
            <a:endParaRPr lang="it-IT" sz="1800" i="1" dirty="0" smtClean="0">
              <a:ea typeface="+mn-ea"/>
              <a:cs typeface="+mn-cs"/>
            </a:endParaRPr>
          </a:p>
          <a:p>
            <a:pPr marL="0" indent="0" algn="ctr" fontAlgn="auto">
              <a:spcAft>
                <a:spcPts val="0"/>
              </a:spcAft>
              <a:buFont typeface="Arial" panose="020B0604020202020204" pitchFamily="34" charset="0"/>
              <a:buNone/>
              <a:defRPr/>
            </a:pPr>
            <a:endParaRPr lang="it-IT" sz="1800" i="1" dirty="0" smtClean="0">
              <a:ea typeface="+mn-ea"/>
              <a:cs typeface="+mn-cs"/>
            </a:endParaRPr>
          </a:p>
          <a:p>
            <a:pPr marL="0" indent="0" algn="ctr" fontAlgn="auto">
              <a:spcAft>
                <a:spcPts val="0"/>
              </a:spcAft>
              <a:buFont typeface="Arial" panose="020B0604020202020204" pitchFamily="34" charset="0"/>
              <a:buNone/>
              <a:defRPr/>
            </a:pPr>
            <a:endParaRPr lang="it-IT" sz="1800" i="1" dirty="0">
              <a:ea typeface="+mn-ea"/>
              <a:cs typeface="+mn-cs"/>
            </a:endParaRPr>
          </a:p>
          <a:p>
            <a:pPr marL="0" indent="0" algn="ctr" fontAlgn="auto">
              <a:spcAft>
                <a:spcPts val="0"/>
              </a:spcAft>
              <a:buFont typeface="Arial" panose="020B0604020202020204" pitchFamily="34" charset="0"/>
              <a:buNone/>
              <a:defRPr/>
            </a:pPr>
            <a:endParaRPr lang="it-IT" sz="1800" i="1" dirty="0" smtClean="0">
              <a:ea typeface="+mn-ea"/>
              <a:cs typeface="+mn-cs"/>
            </a:endParaRPr>
          </a:p>
          <a:p>
            <a:pPr marL="0" indent="0" algn="ctr" fontAlgn="auto">
              <a:spcAft>
                <a:spcPts val="0"/>
              </a:spcAft>
              <a:buFont typeface="Arial" panose="020B0604020202020204" pitchFamily="34" charset="0"/>
              <a:buNone/>
              <a:defRPr/>
            </a:pPr>
            <a:r>
              <a:rPr lang="it-IT" sz="1800" i="1" dirty="0" smtClean="0">
                <a:ea typeface="+mn-ea"/>
                <a:cs typeface="+mn-cs"/>
              </a:rPr>
              <a:t>ENTRAMBE, NELLA LOGICA RIFLESSIVA, RISPONDONO ALLA DOMANDA </a:t>
            </a:r>
            <a:r>
              <a:rPr lang="it-IT" sz="2400" b="1" i="1" dirty="0" smtClean="0">
                <a:solidFill>
                  <a:srgbClr val="0070C0"/>
                </a:solidFill>
                <a:ea typeface="+mn-ea"/>
                <a:cs typeface="+mn-cs"/>
              </a:rPr>
              <a:t>PERCHE’</a:t>
            </a:r>
            <a:endParaRPr lang="it-IT" sz="2400" i="1" dirty="0" smtClean="0">
              <a:solidFill>
                <a:srgbClr val="0070C0"/>
              </a:solidFill>
              <a:ea typeface="+mn-ea"/>
              <a:cs typeface="+mn-cs"/>
            </a:endParaRPr>
          </a:p>
          <a:p>
            <a:pPr marL="0" indent="0" fontAlgn="auto">
              <a:spcAft>
                <a:spcPts val="0"/>
              </a:spcAft>
              <a:buFont typeface="Arial" panose="020B0604020202020204" pitchFamily="34" charset="0"/>
              <a:buNone/>
              <a:defRPr/>
            </a:pPr>
            <a:endParaRPr lang="it-IT" dirty="0">
              <a:ea typeface="+mn-ea"/>
              <a:cs typeface="+mn-cs"/>
            </a:endParaRPr>
          </a:p>
          <a:p>
            <a:pPr marL="0" indent="0" fontAlgn="auto">
              <a:spcAft>
                <a:spcPts val="0"/>
              </a:spcAft>
              <a:buFont typeface="Arial" panose="020B0604020202020204" pitchFamily="34" charset="0"/>
              <a:buNone/>
              <a:defRPr/>
            </a:pPr>
            <a:endParaRPr lang="it-IT" dirty="0" smtClean="0">
              <a:ea typeface="+mn-ea"/>
              <a:cs typeface="+mn-cs"/>
            </a:endParaRPr>
          </a:p>
          <a:p>
            <a:pPr marL="0" indent="0" fontAlgn="auto">
              <a:spcAft>
                <a:spcPts val="0"/>
              </a:spcAft>
              <a:buFont typeface="Arial" panose="020B0604020202020204" pitchFamily="34" charset="0"/>
              <a:buNone/>
              <a:defRPr/>
            </a:pPr>
            <a:endParaRPr lang="it-IT" dirty="0">
              <a:ea typeface="+mn-ea"/>
              <a:cs typeface="+mn-cs"/>
            </a:endParaRPr>
          </a:p>
          <a:p>
            <a:pPr marL="0" indent="0" fontAlgn="auto">
              <a:spcAft>
                <a:spcPts val="0"/>
              </a:spcAft>
              <a:buFont typeface="Arial" panose="020B0604020202020204" pitchFamily="34" charset="0"/>
              <a:buNone/>
              <a:defRPr/>
            </a:pPr>
            <a:endParaRPr lang="it-IT" dirty="0" smtClean="0">
              <a:ea typeface="+mn-ea"/>
              <a:cs typeface="+mn-cs"/>
            </a:endParaRPr>
          </a:p>
        </p:txBody>
      </p:sp>
      <p:sp>
        <p:nvSpPr>
          <p:cNvPr id="4" name="Rettangolo arrotondato 3"/>
          <p:cNvSpPr/>
          <p:nvPr/>
        </p:nvSpPr>
        <p:spPr>
          <a:xfrm>
            <a:off x="684213" y="1700213"/>
            <a:ext cx="7273925" cy="1728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800" b="1" dirty="0">
                <a:solidFill>
                  <a:prstClr val="white"/>
                </a:solidFill>
              </a:rPr>
              <a:t>Competenze contenutistiche </a:t>
            </a:r>
          </a:p>
          <a:p>
            <a:pPr fontAlgn="auto">
              <a:spcBef>
                <a:spcPts val="0"/>
              </a:spcBef>
              <a:spcAft>
                <a:spcPts val="0"/>
              </a:spcAft>
              <a:defRPr/>
            </a:pPr>
            <a:r>
              <a:rPr lang="it-IT" sz="2800" b="1" dirty="0">
                <a:solidFill>
                  <a:prstClr val="white"/>
                </a:solidFill>
              </a:rPr>
              <a:t>disciplinari                            contenuti/approcci </a:t>
            </a:r>
          </a:p>
          <a:p>
            <a:pPr fontAlgn="auto">
              <a:spcBef>
                <a:spcPts val="0"/>
              </a:spcBef>
              <a:spcAft>
                <a:spcPts val="0"/>
              </a:spcAft>
              <a:defRPr/>
            </a:pPr>
            <a:r>
              <a:rPr lang="it-IT" sz="2800" b="1" dirty="0">
                <a:solidFill>
                  <a:prstClr val="white"/>
                </a:solidFill>
              </a:rPr>
              <a:t>non disciplinari                    tematiche/problemi </a:t>
            </a:r>
          </a:p>
        </p:txBody>
      </p:sp>
      <p:cxnSp>
        <p:nvCxnSpPr>
          <p:cNvPr id="6" name="Connettore 2 5"/>
          <p:cNvCxnSpPr/>
          <p:nvPr/>
        </p:nvCxnSpPr>
        <p:spPr>
          <a:xfrm>
            <a:off x="2555875" y="2708275"/>
            <a:ext cx="2016125"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3132138" y="3141663"/>
            <a:ext cx="1511300"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Rettangolo arrotondato 8"/>
          <p:cNvSpPr/>
          <p:nvPr/>
        </p:nvSpPr>
        <p:spPr>
          <a:xfrm>
            <a:off x="684213" y="3644900"/>
            <a:ext cx="7416800" cy="22320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it-IT" sz="2800" b="1" dirty="0">
                <a:solidFill>
                  <a:prstClr val="white"/>
                </a:solidFill>
              </a:rPr>
              <a:t>Competenze strumentali </a:t>
            </a:r>
          </a:p>
          <a:p>
            <a:pPr fontAlgn="auto">
              <a:spcBef>
                <a:spcPts val="0"/>
              </a:spcBef>
              <a:spcAft>
                <a:spcPts val="0"/>
              </a:spcAft>
              <a:defRPr/>
            </a:pPr>
            <a:r>
              <a:rPr lang="it-IT" sz="2800" b="1" dirty="0">
                <a:solidFill>
                  <a:prstClr val="white"/>
                </a:solidFill>
              </a:rPr>
              <a:t>Tecnologiche                      strumenti/metodi </a:t>
            </a:r>
          </a:p>
          <a:p>
            <a:pPr fontAlgn="auto">
              <a:spcBef>
                <a:spcPts val="0"/>
              </a:spcBef>
              <a:spcAft>
                <a:spcPts val="0"/>
              </a:spcAft>
              <a:defRPr/>
            </a:pPr>
            <a:r>
              <a:rPr lang="it-IT" sz="2800" b="1" dirty="0">
                <a:solidFill>
                  <a:prstClr val="white"/>
                </a:solidFill>
              </a:rPr>
              <a:t>Psicopedagogiche                    modelli/strumenti </a:t>
            </a:r>
          </a:p>
          <a:p>
            <a:pPr fontAlgn="auto">
              <a:spcBef>
                <a:spcPts val="0"/>
              </a:spcBef>
              <a:spcAft>
                <a:spcPts val="0"/>
              </a:spcAft>
              <a:defRPr/>
            </a:pPr>
            <a:r>
              <a:rPr lang="it-IT" sz="2800" b="1" dirty="0">
                <a:solidFill>
                  <a:prstClr val="white"/>
                </a:solidFill>
              </a:rPr>
              <a:t>Giuridiche                    vincoli normativi </a:t>
            </a:r>
          </a:p>
          <a:p>
            <a:pPr fontAlgn="auto">
              <a:spcBef>
                <a:spcPts val="0"/>
              </a:spcBef>
              <a:spcAft>
                <a:spcPts val="0"/>
              </a:spcAft>
              <a:defRPr/>
            </a:pPr>
            <a:r>
              <a:rPr lang="it-IT" sz="2800" b="1" dirty="0">
                <a:solidFill>
                  <a:prstClr val="white"/>
                </a:solidFill>
              </a:rPr>
              <a:t>Organizzative                   azione collettiva</a:t>
            </a:r>
          </a:p>
        </p:txBody>
      </p:sp>
      <p:cxnSp>
        <p:nvCxnSpPr>
          <p:cNvPr id="10" name="Connettore 2 9"/>
          <p:cNvCxnSpPr/>
          <p:nvPr/>
        </p:nvCxnSpPr>
        <p:spPr>
          <a:xfrm>
            <a:off x="2879725" y="4508500"/>
            <a:ext cx="1512888"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3563938" y="4905375"/>
            <a:ext cx="1512887"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2432050" y="5373688"/>
            <a:ext cx="1511300"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2879725" y="5805488"/>
            <a:ext cx="1512888"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7265988" y="1412875"/>
            <a:ext cx="1338262" cy="10795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solidFill>
                  <a:srgbClr val="0070C0"/>
                </a:solidFill>
              </a:rPr>
              <a:t>CHE COSA</a:t>
            </a:r>
          </a:p>
        </p:txBody>
      </p:sp>
      <p:sp>
        <p:nvSpPr>
          <p:cNvPr id="15" name="Ovale 14"/>
          <p:cNvSpPr/>
          <p:nvPr/>
        </p:nvSpPr>
        <p:spPr>
          <a:xfrm>
            <a:off x="7418388" y="3429000"/>
            <a:ext cx="1257300" cy="10795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solidFill>
                  <a:srgbClr val="0070C0"/>
                </a:solidFill>
              </a:rPr>
              <a:t>COME</a:t>
            </a:r>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704800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p:txBody>
          <a:bodyPr/>
          <a:lstStyle/>
          <a:p>
            <a:r>
              <a:rPr lang="it-IT" sz="3200" b="1">
                <a:latin typeface="Calibri" charset="0"/>
              </a:rPr>
              <a:t>SCURATI </a:t>
            </a:r>
            <a:r>
              <a:rPr lang="it-IT" sz="3200">
                <a:latin typeface="Calibri" charset="0"/>
              </a:rPr>
              <a:t/>
            </a:r>
            <a:br>
              <a:rPr lang="it-IT" sz="3200">
                <a:latin typeface="Calibri" charset="0"/>
              </a:rPr>
            </a:br>
            <a:r>
              <a:rPr lang="it-IT" sz="3200" i="1">
                <a:latin typeface="Calibri" charset="0"/>
              </a:rPr>
              <a:t>11 MODI PER ESSER UN BUON INSEGNANTE </a:t>
            </a:r>
            <a:endParaRPr lang="it-IT" sz="3200">
              <a:latin typeface="Calibri" charset="0"/>
            </a:endParaRPr>
          </a:p>
        </p:txBody>
      </p:sp>
      <p:sp>
        <p:nvSpPr>
          <p:cNvPr id="3" name="Segnaposto contenuto 2"/>
          <p:cNvSpPr>
            <a:spLocks noGrp="1"/>
          </p:cNvSpPr>
          <p:nvPr>
            <p:ph idx="1"/>
          </p:nvPr>
        </p:nvSpPr>
        <p:spPr>
          <a:xfrm>
            <a:off x="1547813" y="1600200"/>
            <a:ext cx="5688012" cy="4525963"/>
          </a:xfrm>
        </p:spPr>
        <p:txBody>
          <a:bodyPr rtlCol="0">
            <a:normAutofit fontScale="77500" lnSpcReduction="20000"/>
          </a:bodyPr>
          <a:lstStyle/>
          <a:p>
            <a:pPr marL="0" indent="0" fontAlgn="auto">
              <a:spcAft>
                <a:spcPts val="0"/>
              </a:spcAft>
              <a:buFont typeface="Arial" panose="020B0604020202020204" pitchFamily="34" charset="0"/>
              <a:buNone/>
              <a:defRPr/>
            </a:pPr>
            <a:r>
              <a:rPr lang="it-IT" b="1" dirty="0" smtClean="0">
                <a:solidFill>
                  <a:srgbClr val="C00000"/>
                </a:solidFill>
                <a:ea typeface="+mn-ea"/>
                <a:cs typeface="+mn-cs"/>
              </a:rPr>
              <a:t>1.   empatia</a:t>
            </a:r>
          </a:p>
          <a:p>
            <a:pPr marL="0" indent="0" fontAlgn="auto">
              <a:spcAft>
                <a:spcPts val="0"/>
              </a:spcAft>
              <a:buFont typeface="Arial" panose="020B0604020202020204" pitchFamily="34" charset="0"/>
              <a:buNone/>
              <a:defRPr/>
            </a:pPr>
            <a:r>
              <a:rPr lang="it-IT" b="1" dirty="0" smtClean="0">
                <a:solidFill>
                  <a:srgbClr val="C00000"/>
                </a:solidFill>
                <a:ea typeface="+mn-ea"/>
                <a:cs typeface="+mn-cs"/>
              </a:rPr>
              <a:t>2.   collaborazione</a:t>
            </a:r>
          </a:p>
          <a:p>
            <a:pPr marL="0" indent="0" fontAlgn="auto">
              <a:spcAft>
                <a:spcPts val="0"/>
              </a:spcAft>
              <a:buFont typeface="Arial" panose="020B0604020202020204" pitchFamily="34" charset="0"/>
              <a:buNone/>
              <a:defRPr/>
            </a:pPr>
            <a:r>
              <a:rPr lang="it-IT" b="1" dirty="0" smtClean="0">
                <a:solidFill>
                  <a:srgbClr val="C00000"/>
                </a:solidFill>
                <a:ea typeface="+mn-ea"/>
                <a:cs typeface="+mn-cs"/>
              </a:rPr>
              <a:t>3.   </a:t>
            </a:r>
            <a:r>
              <a:rPr lang="it-IT" b="1" dirty="0" err="1" smtClean="0">
                <a:solidFill>
                  <a:srgbClr val="C00000"/>
                </a:solidFill>
                <a:ea typeface="+mn-ea"/>
                <a:cs typeface="+mn-cs"/>
              </a:rPr>
              <a:t>rendicontabilità</a:t>
            </a:r>
            <a:endParaRPr lang="it-IT" b="1" dirty="0" smtClean="0">
              <a:solidFill>
                <a:srgbClr val="C00000"/>
              </a:solidFill>
              <a:ea typeface="+mn-ea"/>
              <a:cs typeface="+mn-cs"/>
            </a:endParaRPr>
          </a:p>
          <a:p>
            <a:pPr marL="0" indent="0" fontAlgn="auto">
              <a:spcAft>
                <a:spcPts val="0"/>
              </a:spcAft>
              <a:buFont typeface="Arial" panose="020B0604020202020204" pitchFamily="34" charset="0"/>
              <a:buNone/>
              <a:defRPr/>
            </a:pPr>
            <a:r>
              <a:rPr lang="it-IT" b="1" dirty="0" smtClean="0">
                <a:solidFill>
                  <a:srgbClr val="C00000"/>
                </a:solidFill>
                <a:ea typeface="+mn-ea"/>
                <a:cs typeface="+mn-cs"/>
              </a:rPr>
              <a:t>4.   accettare le difficoltà quotidiane</a:t>
            </a:r>
          </a:p>
          <a:p>
            <a:pPr marL="0" indent="0" fontAlgn="auto">
              <a:spcAft>
                <a:spcPts val="0"/>
              </a:spcAft>
              <a:buFont typeface="Arial" panose="020B0604020202020204" pitchFamily="34" charset="0"/>
              <a:buNone/>
              <a:defRPr/>
            </a:pPr>
            <a:r>
              <a:rPr lang="it-IT" b="1" dirty="0" smtClean="0">
                <a:solidFill>
                  <a:srgbClr val="C00000"/>
                </a:solidFill>
                <a:ea typeface="+mn-ea"/>
                <a:cs typeface="+mn-cs"/>
              </a:rPr>
              <a:t>5.   guardare lontano</a:t>
            </a:r>
          </a:p>
          <a:p>
            <a:pPr marL="0" indent="0" fontAlgn="auto">
              <a:spcAft>
                <a:spcPts val="0"/>
              </a:spcAft>
              <a:buFont typeface="Arial" panose="020B0604020202020204" pitchFamily="34" charset="0"/>
              <a:buNone/>
              <a:defRPr/>
            </a:pPr>
            <a:r>
              <a:rPr lang="it-IT" b="1" dirty="0" smtClean="0">
                <a:solidFill>
                  <a:srgbClr val="C00000"/>
                </a:solidFill>
                <a:ea typeface="+mn-ea"/>
                <a:cs typeface="+mn-cs"/>
              </a:rPr>
              <a:t>6.   mostrare competenza ed interesse</a:t>
            </a:r>
          </a:p>
          <a:p>
            <a:pPr marL="0" indent="0" fontAlgn="auto">
              <a:spcAft>
                <a:spcPts val="0"/>
              </a:spcAft>
              <a:buFont typeface="Arial" panose="020B0604020202020204" pitchFamily="34" charset="0"/>
              <a:buNone/>
              <a:defRPr/>
            </a:pPr>
            <a:r>
              <a:rPr lang="it-IT" b="1" dirty="0" smtClean="0">
                <a:solidFill>
                  <a:srgbClr val="C00000"/>
                </a:solidFill>
                <a:ea typeface="+mn-ea"/>
                <a:cs typeface="+mn-cs"/>
              </a:rPr>
              <a:t>7.   caparbietà</a:t>
            </a:r>
          </a:p>
          <a:p>
            <a:pPr marL="0" indent="0" fontAlgn="auto">
              <a:spcAft>
                <a:spcPts val="0"/>
              </a:spcAft>
              <a:buFont typeface="Arial" panose="020B0604020202020204" pitchFamily="34" charset="0"/>
              <a:buNone/>
              <a:defRPr/>
            </a:pPr>
            <a:r>
              <a:rPr lang="it-IT" b="1" dirty="0" smtClean="0">
                <a:solidFill>
                  <a:srgbClr val="C00000"/>
                </a:solidFill>
                <a:ea typeface="+mn-ea"/>
                <a:cs typeface="+mn-cs"/>
              </a:rPr>
              <a:t>8.   accettare la responsabilità</a:t>
            </a:r>
          </a:p>
          <a:p>
            <a:pPr marL="0" indent="0" fontAlgn="auto">
              <a:spcAft>
                <a:spcPts val="0"/>
              </a:spcAft>
              <a:buFont typeface="Arial" panose="020B0604020202020204" pitchFamily="34" charset="0"/>
              <a:buNone/>
              <a:defRPr/>
            </a:pPr>
            <a:r>
              <a:rPr lang="it-IT" b="1" dirty="0" smtClean="0">
                <a:solidFill>
                  <a:srgbClr val="C00000"/>
                </a:solidFill>
                <a:ea typeface="+mn-ea"/>
                <a:cs typeface="+mn-cs"/>
              </a:rPr>
              <a:t>9.   riflettere e far riflettere</a:t>
            </a:r>
          </a:p>
          <a:p>
            <a:pPr marL="0" indent="0" fontAlgn="auto">
              <a:spcAft>
                <a:spcPts val="0"/>
              </a:spcAft>
              <a:buFont typeface="Arial" panose="020B0604020202020204" pitchFamily="34" charset="0"/>
              <a:buNone/>
              <a:defRPr/>
            </a:pPr>
            <a:r>
              <a:rPr lang="it-IT" b="1" dirty="0" smtClean="0">
                <a:solidFill>
                  <a:srgbClr val="C00000"/>
                </a:solidFill>
                <a:ea typeface="+mn-ea"/>
                <a:cs typeface="+mn-cs"/>
              </a:rPr>
              <a:t>10. ammettere gli errori e correggerli</a:t>
            </a:r>
          </a:p>
          <a:p>
            <a:pPr marL="0" indent="0" fontAlgn="auto">
              <a:spcAft>
                <a:spcPts val="0"/>
              </a:spcAft>
              <a:buFont typeface="Arial" panose="020B0604020202020204" pitchFamily="34" charset="0"/>
              <a:buNone/>
              <a:defRPr/>
            </a:pPr>
            <a:r>
              <a:rPr lang="it-IT" b="1" dirty="0" smtClean="0">
                <a:solidFill>
                  <a:srgbClr val="C00000"/>
                </a:solidFill>
                <a:ea typeface="+mn-ea"/>
                <a:cs typeface="+mn-cs"/>
              </a:rPr>
              <a:t>11. pazienza</a:t>
            </a:r>
            <a:endParaRPr lang="it-IT" b="1" dirty="0">
              <a:solidFill>
                <a:srgbClr val="C00000"/>
              </a:solidFill>
              <a:ea typeface="+mn-ea"/>
              <a:cs typeface="+mn-cs"/>
            </a:endParaRP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contenuto 2"/>
          <p:cNvSpPr>
            <a:spLocks noGrp="1"/>
          </p:cNvSpPr>
          <p:nvPr>
            <p:ph idx="1"/>
          </p:nvPr>
        </p:nvSpPr>
        <p:spPr>
          <a:xfrm>
            <a:off x="457200" y="692150"/>
            <a:ext cx="8229600" cy="5434013"/>
          </a:xfrm>
        </p:spPr>
        <p:txBody>
          <a:bodyPr/>
          <a:lstStyle/>
          <a:p>
            <a:pPr marL="0" indent="0" algn="ctr">
              <a:buFont typeface="Arial" charset="0"/>
              <a:buNone/>
            </a:pPr>
            <a:r>
              <a:rPr lang="it-IT" i="1">
                <a:solidFill>
                  <a:srgbClr val="002060"/>
                </a:solidFill>
                <a:latin typeface="Calibri" charset="0"/>
              </a:rPr>
              <a:t>“La cosa migliore da fare per guadagnare tempo in educazione è perderlo, diceva Rousseau. Bisogna cioè saper aspettare, rispettare le cadenze naturali dello sviluppo. Il tempo dell’educazione e dell’apprendimento non è il tempo dell’accelerazione, della forzatura, quanto piuttosto quello della proposta, della riflessione, della maturazione interiore. La legge della vita formativa non è il CONSUMISMO, ma l’ASSIMILAZIONE.”</a:t>
            </a:r>
          </a:p>
        </p:txBody>
      </p:sp>
      <p:sp>
        <p:nvSpPr>
          <p:cNvPr id="3" name="Segnaposto piè di pagina 2"/>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1"/>
          <p:cNvSpPr>
            <a:spLocks noGrp="1"/>
          </p:cNvSpPr>
          <p:nvPr>
            <p:ph type="title"/>
          </p:nvPr>
        </p:nvSpPr>
        <p:spPr/>
        <p:txBody>
          <a:bodyPr/>
          <a:lstStyle/>
          <a:p>
            <a:r>
              <a:rPr lang="it-IT" sz="3200">
                <a:latin typeface="Calibri" charset="0"/>
              </a:rPr>
              <a:t/>
            </a:r>
            <a:br>
              <a:rPr lang="it-IT" sz="3200">
                <a:latin typeface="Calibri" charset="0"/>
              </a:rPr>
            </a:br>
            <a:r>
              <a:rPr lang="it-IT" sz="3200">
                <a:latin typeface="Calibri" charset="0"/>
              </a:rPr>
              <a:t>FRABBONI</a:t>
            </a:r>
            <a:br>
              <a:rPr lang="it-IT" sz="3200">
                <a:latin typeface="Calibri" charset="0"/>
              </a:rPr>
            </a:br>
            <a:r>
              <a:rPr lang="it-IT" sz="3200" b="1" i="1">
                <a:latin typeface="Calibri" charset="0"/>
              </a:rPr>
              <a:t>Teoria del PROFILO dell’INSEGNANTE</a:t>
            </a:r>
            <a:br>
              <a:rPr lang="it-IT" sz="3200" b="1" i="1">
                <a:latin typeface="Calibri" charset="0"/>
              </a:rPr>
            </a:br>
            <a:r>
              <a:rPr lang="it-IT" sz="1200">
                <a:latin typeface="Calibri" charset="0"/>
              </a:rPr>
              <a:t>(Annali dell’Istruzione, Roma 2003)</a:t>
            </a:r>
            <a:br>
              <a:rPr lang="it-IT" sz="1200">
                <a:latin typeface="Calibri" charset="0"/>
              </a:rPr>
            </a:br>
            <a:r>
              <a:rPr lang="it-IT" sz="2400">
                <a:latin typeface="Calibri" charset="0"/>
              </a:rPr>
              <a:t>4 irrinunciabili competenze di base</a:t>
            </a:r>
            <a:r>
              <a:rPr lang="it-IT" sz="3200">
                <a:latin typeface="Calibri" charset="0"/>
              </a:rPr>
              <a:t/>
            </a:r>
            <a:br>
              <a:rPr lang="it-IT" sz="3200">
                <a:latin typeface="Calibri" charset="0"/>
              </a:rPr>
            </a:br>
            <a:endParaRPr lang="it-IT" sz="3200">
              <a:latin typeface="Calibri" charset="0"/>
            </a:endParaRPr>
          </a:p>
        </p:txBody>
      </p:sp>
      <p:sp>
        <p:nvSpPr>
          <p:cNvPr id="3" name="Segnaposto contenuto 2"/>
          <p:cNvSpPr>
            <a:spLocks noGrp="1"/>
          </p:cNvSpPr>
          <p:nvPr>
            <p:ph idx="1"/>
          </p:nvPr>
        </p:nvSpPr>
        <p:spPr>
          <a:xfrm>
            <a:off x="457200" y="1989138"/>
            <a:ext cx="8229600" cy="4137025"/>
          </a:xfrm>
        </p:spPr>
        <p:txBody>
          <a:bodyPr rtlCol="0">
            <a:normAutofit/>
          </a:bodyPr>
          <a:lstStyle/>
          <a:p>
            <a:pPr marL="514350" indent="-514350" fontAlgn="auto">
              <a:spcAft>
                <a:spcPts val="0"/>
              </a:spcAft>
              <a:buFont typeface="Arial" panose="020B0604020202020204" pitchFamily="34" charset="0"/>
              <a:buAutoNum type="arabicPeriod"/>
              <a:defRPr/>
            </a:pPr>
            <a:r>
              <a:rPr lang="it-IT" b="1" dirty="0" smtClean="0">
                <a:solidFill>
                  <a:srgbClr val="000000"/>
                </a:solidFill>
                <a:ea typeface="+mn-ea"/>
                <a:cs typeface="+mn-cs"/>
              </a:rPr>
              <a:t>competenza </a:t>
            </a:r>
            <a:r>
              <a:rPr lang="it-IT" b="1" dirty="0">
                <a:solidFill>
                  <a:srgbClr val="000000"/>
                </a:solidFill>
                <a:ea typeface="+mn-ea"/>
                <a:cs typeface="+mn-cs"/>
              </a:rPr>
              <a:t>DISCIPLINARE </a:t>
            </a:r>
            <a:r>
              <a:rPr lang="it-IT" dirty="0" smtClean="0">
                <a:solidFill>
                  <a:srgbClr val="000000"/>
                </a:solidFill>
                <a:latin typeface="Wingdings"/>
                <a:ea typeface="+mn-ea"/>
                <a:cs typeface="+mn-cs"/>
              </a:rPr>
              <a:t> </a:t>
            </a:r>
            <a:r>
              <a:rPr lang="it-IT" dirty="0">
                <a:solidFill>
                  <a:srgbClr val="000000"/>
                </a:solidFill>
                <a:ea typeface="+mn-ea"/>
                <a:cs typeface="+mn-cs"/>
              </a:rPr>
              <a:t>SAPERE </a:t>
            </a:r>
            <a:r>
              <a:rPr lang="it-IT" dirty="0" smtClean="0">
                <a:solidFill>
                  <a:srgbClr val="000000"/>
                </a:solidFill>
                <a:latin typeface="Wingdings"/>
                <a:ea typeface="+mn-ea"/>
                <a:cs typeface="+mn-cs"/>
              </a:rPr>
              <a:t> </a:t>
            </a:r>
            <a:r>
              <a:rPr lang="it-IT" dirty="0">
                <a:solidFill>
                  <a:srgbClr val="000000"/>
                </a:solidFill>
                <a:ea typeface="+mn-ea"/>
                <a:cs typeface="+mn-cs"/>
              </a:rPr>
              <a:t>competenze teoriche (</a:t>
            </a:r>
            <a:r>
              <a:rPr lang="it-IT" b="1" dirty="0">
                <a:solidFill>
                  <a:srgbClr val="000000"/>
                </a:solidFill>
                <a:ea typeface="+mn-ea"/>
                <a:cs typeface="+mn-cs"/>
              </a:rPr>
              <a:t>COSA SAPERE</a:t>
            </a:r>
            <a:r>
              <a:rPr lang="it-IT" dirty="0">
                <a:solidFill>
                  <a:srgbClr val="000000"/>
                </a:solidFill>
                <a:ea typeface="+mn-ea"/>
                <a:cs typeface="+mn-cs"/>
              </a:rPr>
              <a:t>) </a:t>
            </a:r>
            <a:endParaRPr lang="it-IT" dirty="0" smtClean="0">
              <a:solidFill>
                <a:srgbClr val="000000"/>
              </a:solidFill>
              <a:ea typeface="+mn-ea"/>
              <a:cs typeface="+mn-cs"/>
            </a:endParaRPr>
          </a:p>
          <a:p>
            <a:pPr marL="0" indent="0" fontAlgn="auto">
              <a:spcAft>
                <a:spcPts val="0"/>
              </a:spcAft>
              <a:buFont typeface="Arial" panose="020B0604020202020204" pitchFamily="34" charset="0"/>
              <a:buNone/>
              <a:defRPr/>
            </a:pPr>
            <a:endParaRPr lang="it-IT" sz="1800" dirty="0">
              <a:solidFill>
                <a:srgbClr val="000000"/>
              </a:solidFill>
              <a:ea typeface="+mn-ea"/>
              <a:cs typeface="+mn-cs"/>
            </a:endParaRPr>
          </a:p>
          <a:p>
            <a:pPr marL="1074738" indent="-266700" fontAlgn="auto">
              <a:spcAft>
                <a:spcPts val="0"/>
              </a:spcAft>
              <a:buFont typeface="Arial" panose="020B0604020202020204" pitchFamily="34" charset="0"/>
              <a:buChar char="•"/>
              <a:defRPr/>
            </a:pPr>
            <a:r>
              <a:rPr lang="it-IT" i="1" dirty="0" smtClean="0">
                <a:solidFill>
                  <a:srgbClr val="000000"/>
                </a:solidFill>
                <a:ea typeface="+mn-ea"/>
                <a:cs typeface="+mn-cs"/>
              </a:rPr>
              <a:t>conoscenze </a:t>
            </a:r>
            <a:r>
              <a:rPr lang="it-IT" i="1" dirty="0">
                <a:solidFill>
                  <a:srgbClr val="000000"/>
                </a:solidFill>
                <a:ea typeface="+mn-ea"/>
                <a:cs typeface="+mn-cs"/>
              </a:rPr>
              <a:t>psicopedagogiche </a:t>
            </a:r>
            <a:endParaRPr lang="it-IT" dirty="0" smtClean="0">
              <a:solidFill>
                <a:srgbClr val="000000"/>
              </a:solidFill>
              <a:ea typeface="+mn-ea"/>
              <a:cs typeface="+mn-cs"/>
            </a:endParaRPr>
          </a:p>
          <a:p>
            <a:pPr marL="1074738" indent="-266700" fontAlgn="auto">
              <a:spcAft>
                <a:spcPts val="0"/>
              </a:spcAft>
              <a:buFont typeface="Arial" panose="020B0604020202020204" pitchFamily="34" charset="0"/>
              <a:buChar char="•"/>
              <a:defRPr/>
            </a:pPr>
            <a:r>
              <a:rPr lang="it-IT" i="1" dirty="0" smtClean="0">
                <a:solidFill>
                  <a:srgbClr val="000000"/>
                </a:solidFill>
                <a:ea typeface="+mn-ea"/>
                <a:cs typeface="+mn-cs"/>
              </a:rPr>
              <a:t>conoscenze </a:t>
            </a:r>
            <a:r>
              <a:rPr lang="it-IT" i="1" dirty="0">
                <a:solidFill>
                  <a:srgbClr val="000000"/>
                </a:solidFill>
                <a:ea typeface="+mn-ea"/>
                <a:cs typeface="+mn-cs"/>
              </a:rPr>
              <a:t>culturali (generali) </a:t>
            </a:r>
            <a:endParaRPr lang="it-IT" dirty="0">
              <a:solidFill>
                <a:srgbClr val="000000"/>
              </a:solidFill>
              <a:ea typeface="+mn-ea"/>
              <a:cs typeface="+mn-cs"/>
            </a:endParaRPr>
          </a:p>
          <a:p>
            <a:pPr marL="1074738" indent="-266700" fontAlgn="auto">
              <a:spcAft>
                <a:spcPts val="0"/>
              </a:spcAft>
              <a:buFont typeface="Arial" panose="020B0604020202020204" pitchFamily="34" charset="0"/>
              <a:buChar char="•"/>
              <a:defRPr/>
            </a:pPr>
            <a:r>
              <a:rPr lang="it-IT" i="1" dirty="0" smtClean="0">
                <a:solidFill>
                  <a:srgbClr val="000000"/>
                </a:solidFill>
                <a:ea typeface="+mn-ea"/>
                <a:cs typeface="+mn-cs"/>
              </a:rPr>
              <a:t>conoscenze </a:t>
            </a:r>
            <a:r>
              <a:rPr lang="it-IT" i="1" dirty="0">
                <a:solidFill>
                  <a:srgbClr val="000000"/>
                </a:solidFill>
                <a:ea typeface="+mn-ea"/>
                <a:cs typeface="+mn-cs"/>
              </a:rPr>
              <a:t>dei contenuti (delle discipline di insegnamento) </a:t>
            </a:r>
            <a:endParaRPr lang="it-IT" dirty="0">
              <a:solidFill>
                <a:srgbClr val="000000"/>
              </a:solidFill>
              <a:ea typeface="+mn-ea"/>
              <a:cs typeface="+mn-cs"/>
            </a:endParaRPr>
          </a:p>
        </p:txBody>
      </p:sp>
      <p:sp>
        <p:nvSpPr>
          <p:cNvPr id="4" name="Freccia a destra 3"/>
          <p:cNvSpPr/>
          <p:nvPr/>
        </p:nvSpPr>
        <p:spPr>
          <a:xfrm>
            <a:off x="5651500" y="2205038"/>
            <a:ext cx="360363"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Freccia a destra 4"/>
          <p:cNvSpPr/>
          <p:nvPr/>
        </p:nvSpPr>
        <p:spPr>
          <a:xfrm>
            <a:off x="7308850" y="2219325"/>
            <a:ext cx="358775"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rtlCol="0">
            <a:normAutofit fontScale="90000"/>
          </a:bodyPr>
          <a:lstStyle/>
          <a:p>
            <a:pPr fontAlgn="auto">
              <a:spcAft>
                <a:spcPts val="0"/>
              </a:spcAft>
              <a:defRPr/>
            </a:pPr>
            <a:r>
              <a:rPr lang="it-IT" dirty="0" smtClean="0">
                <a:ea typeface="+mj-ea"/>
                <a:cs typeface="+mj-cs"/>
              </a:rPr>
              <a:t>«</a:t>
            </a:r>
            <a:r>
              <a:rPr lang="it-IT" b="1" i="1" dirty="0" smtClean="0">
                <a:ea typeface="+mj-ea"/>
                <a:cs typeface="+mj-cs"/>
              </a:rPr>
              <a:t>La </a:t>
            </a:r>
            <a:r>
              <a:rPr lang="it-IT" b="1" i="1" dirty="0">
                <a:ea typeface="+mj-ea"/>
                <a:cs typeface="+mj-cs"/>
              </a:rPr>
              <a:t>natura può concedere come antidoto alla stoltezza di qualcuno, una sua mitezza</a:t>
            </a:r>
            <a:r>
              <a:rPr lang="it-IT" dirty="0">
                <a:ea typeface="+mj-ea"/>
                <a:cs typeface="+mj-cs"/>
              </a:rPr>
              <a:t>”. </a:t>
            </a:r>
          </a:p>
        </p:txBody>
      </p:sp>
      <p:sp>
        <p:nvSpPr>
          <p:cNvPr id="3" name="Sottotitolo 2"/>
          <p:cNvSpPr>
            <a:spLocks noGrp="1"/>
          </p:cNvSpPr>
          <p:nvPr>
            <p:ph type="subTitle" idx="1"/>
          </p:nvPr>
        </p:nvSpPr>
        <p:spPr>
          <a:xfrm>
            <a:off x="827088" y="3886200"/>
            <a:ext cx="7632700" cy="1752600"/>
          </a:xfrm>
        </p:spPr>
        <p:txBody>
          <a:bodyPr rtlCol="0">
            <a:normAutofit/>
          </a:bodyPr>
          <a:lstStyle/>
          <a:p>
            <a:pPr fontAlgn="auto">
              <a:spcAft>
                <a:spcPts val="0"/>
              </a:spcAft>
              <a:buFont typeface="Arial" panose="020B0604020202020204" pitchFamily="34" charset="0"/>
              <a:buNone/>
              <a:defRPr/>
            </a:pPr>
            <a:endParaRPr lang="it-IT" dirty="0" smtClean="0">
              <a:ea typeface="+mn-ea"/>
              <a:cs typeface="+mn-cs"/>
            </a:endParaRPr>
          </a:p>
          <a:p>
            <a:pPr fontAlgn="auto">
              <a:spcAft>
                <a:spcPts val="0"/>
              </a:spcAft>
              <a:buFont typeface="Arial" panose="020B0604020202020204" pitchFamily="34" charset="0"/>
              <a:buNone/>
              <a:defRPr/>
            </a:pPr>
            <a:r>
              <a:rPr lang="it-IT" dirty="0" smtClean="0">
                <a:ea typeface="+mn-ea"/>
                <a:cs typeface="+mn-cs"/>
              </a:rPr>
              <a:t>Marco </a:t>
            </a:r>
            <a:r>
              <a:rPr lang="it-IT" dirty="0">
                <a:ea typeface="+mn-ea"/>
                <a:cs typeface="+mn-cs"/>
              </a:rPr>
              <a:t>Aurelio, Contro le lusinghe del mondo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250"/>
            <a:ext cx="8229600" cy="5649913"/>
          </a:xfrm>
        </p:spPr>
        <p:txBody>
          <a:bodyPr rtlCol="0">
            <a:normAutofit/>
          </a:bodyPr>
          <a:lstStyle/>
          <a:p>
            <a:pPr fontAlgn="auto">
              <a:spcAft>
                <a:spcPts val="0"/>
              </a:spcAft>
              <a:buFont typeface="Arial" panose="020B0604020202020204" pitchFamily="34" charset="0"/>
              <a:buChar char="•"/>
              <a:defRPr/>
            </a:pPr>
            <a:endParaRPr lang="it-IT" sz="3600" dirty="0">
              <a:solidFill>
                <a:srgbClr val="000000"/>
              </a:solidFill>
              <a:ea typeface="+mn-ea"/>
              <a:cs typeface="+mn-cs"/>
            </a:endParaRPr>
          </a:p>
          <a:p>
            <a:pPr marL="444500" indent="-444500" fontAlgn="auto">
              <a:spcAft>
                <a:spcPts val="0"/>
              </a:spcAft>
              <a:buFont typeface="Arial" panose="020B0604020202020204" pitchFamily="34" charset="0"/>
              <a:buNone/>
              <a:defRPr/>
            </a:pPr>
            <a:r>
              <a:rPr lang="it-IT" b="1" dirty="0">
                <a:solidFill>
                  <a:srgbClr val="000000"/>
                </a:solidFill>
                <a:ea typeface="+mn-ea"/>
                <a:cs typeface="+mn-cs"/>
              </a:rPr>
              <a:t>2. competenza DIDATTICA </a:t>
            </a:r>
            <a:r>
              <a:rPr lang="it-IT" b="1" dirty="0" smtClean="0">
                <a:solidFill>
                  <a:srgbClr val="000000"/>
                </a:solidFill>
                <a:ea typeface="+mn-ea"/>
                <a:cs typeface="+mn-cs"/>
              </a:rPr>
              <a:t>     </a:t>
            </a:r>
            <a:r>
              <a:rPr lang="it-IT" dirty="0" smtClean="0">
                <a:solidFill>
                  <a:srgbClr val="000000"/>
                </a:solidFill>
                <a:ea typeface="+mn-ea"/>
                <a:cs typeface="+mn-cs"/>
              </a:rPr>
              <a:t>SAPER FARE </a:t>
            </a:r>
            <a:r>
              <a:rPr lang="it-IT" dirty="0" smtClean="0">
                <a:solidFill>
                  <a:srgbClr val="000000"/>
                </a:solidFill>
                <a:latin typeface="Wingdings"/>
                <a:ea typeface="+mn-ea"/>
                <a:cs typeface="+mn-cs"/>
              </a:rPr>
              <a:t> </a:t>
            </a:r>
            <a:r>
              <a:rPr lang="it-IT" dirty="0" smtClean="0">
                <a:solidFill>
                  <a:srgbClr val="000000"/>
                </a:solidFill>
                <a:ea typeface="+mn-ea"/>
                <a:cs typeface="+mn-cs"/>
              </a:rPr>
              <a:t>competenze </a:t>
            </a:r>
            <a:r>
              <a:rPr lang="it-IT" dirty="0">
                <a:solidFill>
                  <a:srgbClr val="000000"/>
                </a:solidFill>
                <a:ea typeface="+mn-ea"/>
                <a:cs typeface="+mn-cs"/>
              </a:rPr>
              <a:t>operative (</a:t>
            </a:r>
            <a:r>
              <a:rPr lang="it-IT" b="1" dirty="0">
                <a:solidFill>
                  <a:srgbClr val="000000"/>
                </a:solidFill>
                <a:ea typeface="+mn-ea"/>
                <a:cs typeface="+mn-cs"/>
              </a:rPr>
              <a:t>COSA SAPER FARE</a:t>
            </a:r>
            <a:r>
              <a:rPr lang="it-IT" dirty="0">
                <a:solidFill>
                  <a:srgbClr val="000000"/>
                </a:solidFill>
                <a:ea typeface="+mn-ea"/>
                <a:cs typeface="+mn-cs"/>
              </a:rPr>
              <a:t>) </a:t>
            </a:r>
          </a:p>
          <a:p>
            <a:pPr marL="1071563" fontAlgn="auto">
              <a:spcAft>
                <a:spcPts val="0"/>
              </a:spcAft>
              <a:buFont typeface="Arial" panose="020B0604020202020204" pitchFamily="34" charset="0"/>
              <a:buChar char="•"/>
              <a:defRPr/>
            </a:pPr>
            <a:r>
              <a:rPr lang="it-IT" dirty="0" smtClean="0">
                <a:solidFill>
                  <a:srgbClr val="000000"/>
                </a:solidFill>
                <a:ea typeface="+mn-ea"/>
                <a:cs typeface="+mn-cs"/>
              </a:rPr>
              <a:t>10 </a:t>
            </a:r>
            <a:r>
              <a:rPr lang="it-IT" dirty="0">
                <a:solidFill>
                  <a:srgbClr val="000000"/>
                </a:solidFill>
                <a:ea typeface="+mn-ea"/>
                <a:cs typeface="+mn-cs"/>
              </a:rPr>
              <a:t>PAROLE DELLA DIDATTICA: curricolo / relazione / personalizzazione / integrazione / </a:t>
            </a:r>
            <a:r>
              <a:rPr lang="it-IT" dirty="0" err="1">
                <a:solidFill>
                  <a:srgbClr val="000000"/>
                </a:solidFill>
                <a:ea typeface="+mn-ea"/>
                <a:cs typeface="+mn-cs"/>
              </a:rPr>
              <a:t>disciplinarità</a:t>
            </a:r>
            <a:r>
              <a:rPr lang="it-IT" dirty="0">
                <a:solidFill>
                  <a:srgbClr val="000000"/>
                </a:solidFill>
                <a:ea typeface="+mn-ea"/>
                <a:cs typeface="+mn-cs"/>
              </a:rPr>
              <a:t> / interdisciplinarità / ambiente / ricerca / laboratori / valutazione. </a:t>
            </a:r>
          </a:p>
          <a:p>
            <a:pPr marL="0" indent="0" fontAlgn="auto">
              <a:spcAft>
                <a:spcPts val="0"/>
              </a:spcAft>
              <a:buFont typeface="Arial" panose="020B0604020202020204" pitchFamily="34" charset="0"/>
              <a:buNone/>
              <a:defRPr/>
            </a:pPr>
            <a:endParaRPr lang="it-IT" dirty="0">
              <a:ea typeface="+mn-ea"/>
              <a:cs typeface="+mn-cs"/>
            </a:endParaRPr>
          </a:p>
        </p:txBody>
      </p:sp>
      <p:sp>
        <p:nvSpPr>
          <p:cNvPr id="4" name="Freccia a destra 3"/>
          <p:cNvSpPr/>
          <p:nvPr/>
        </p:nvSpPr>
        <p:spPr>
          <a:xfrm>
            <a:off x="5003800" y="1341438"/>
            <a:ext cx="36036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Freccia a destra 4"/>
          <p:cNvSpPr/>
          <p:nvPr/>
        </p:nvSpPr>
        <p:spPr>
          <a:xfrm>
            <a:off x="7451725" y="1377950"/>
            <a:ext cx="36036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Segnaposto piè di pagina 5"/>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150"/>
            <a:ext cx="8229600" cy="5434013"/>
          </a:xfrm>
        </p:spPr>
        <p:txBody>
          <a:bodyPr rtlCol="0">
            <a:normAutofit/>
          </a:bodyPr>
          <a:lstStyle/>
          <a:p>
            <a:pPr marL="0" indent="0" fontAlgn="auto">
              <a:spcAft>
                <a:spcPts val="0"/>
              </a:spcAft>
              <a:buFont typeface="Arial" panose="020B0604020202020204" pitchFamily="34" charset="0"/>
              <a:buNone/>
              <a:defRPr/>
            </a:pPr>
            <a:r>
              <a:rPr lang="it-IT" dirty="0" smtClean="0">
                <a:solidFill>
                  <a:srgbClr val="000000"/>
                </a:solidFill>
                <a:ea typeface="+mn-ea"/>
                <a:cs typeface="+mn-cs"/>
              </a:rPr>
              <a:t>3</a:t>
            </a:r>
            <a:r>
              <a:rPr lang="it-IT" dirty="0">
                <a:solidFill>
                  <a:srgbClr val="000000"/>
                </a:solidFill>
                <a:ea typeface="+mn-ea"/>
                <a:cs typeface="+mn-cs"/>
              </a:rPr>
              <a:t>. </a:t>
            </a:r>
            <a:r>
              <a:rPr lang="it-IT" b="1" dirty="0">
                <a:solidFill>
                  <a:srgbClr val="000000"/>
                </a:solidFill>
                <a:ea typeface="+mn-ea"/>
                <a:cs typeface="+mn-cs"/>
              </a:rPr>
              <a:t>competenza RELAZIONALE </a:t>
            </a:r>
            <a:r>
              <a:rPr lang="it-IT" dirty="0" smtClean="0">
                <a:solidFill>
                  <a:srgbClr val="000000"/>
                </a:solidFill>
                <a:latin typeface="Wingdings"/>
                <a:ea typeface="+mn-ea"/>
                <a:cs typeface="+mn-cs"/>
              </a:rPr>
              <a:t> </a:t>
            </a:r>
            <a:r>
              <a:rPr lang="it-IT" dirty="0">
                <a:solidFill>
                  <a:srgbClr val="000000"/>
                </a:solidFill>
                <a:ea typeface="+mn-ea"/>
                <a:cs typeface="+mn-cs"/>
              </a:rPr>
              <a:t>SAPER STARE CON GLI ALTRI </a:t>
            </a:r>
            <a:r>
              <a:rPr lang="it-IT" dirty="0" smtClean="0">
                <a:solidFill>
                  <a:srgbClr val="000000"/>
                </a:solidFill>
                <a:latin typeface="Wingdings"/>
                <a:ea typeface="+mn-ea"/>
                <a:cs typeface="+mn-cs"/>
              </a:rPr>
              <a:t> </a:t>
            </a:r>
            <a:r>
              <a:rPr lang="it-IT" dirty="0">
                <a:solidFill>
                  <a:srgbClr val="000000"/>
                </a:solidFill>
                <a:ea typeface="+mn-ea"/>
                <a:cs typeface="+mn-cs"/>
              </a:rPr>
              <a:t>competenze “</a:t>
            </a:r>
            <a:r>
              <a:rPr lang="it-IT" dirty="0" smtClean="0">
                <a:solidFill>
                  <a:srgbClr val="000000"/>
                </a:solidFill>
                <a:ea typeface="+mn-ea"/>
                <a:cs typeface="+mn-cs"/>
              </a:rPr>
              <a:t>interazionali</a:t>
            </a:r>
            <a:r>
              <a:rPr lang="it-IT" dirty="0">
                <a:solidFill>
                  <a:srgbClr val="000000"/>
                </a:solidFill>
                <a:ea typeface="+mn-ea"/>
                <a:cs typeface="+mn-cs"/>
              </a:rPr>
              <a:t>” </a:t>
            </a:r>
            <a:r>
              <a:rPr lang="it-IT" dirty="0" smtClean="0">
                <a:solidFill>
                  <a:srgbClr val="000000"/>
                </a:solidFill>
                <a:ea typeface="+mn-ea"/>
                <a:cs typeface="+mn-cs"/>
              </a:rPr>
              <a:t> (</a:t>
            </a:r>
            <a:r>
              <a:rPr lang="it-IT" b="1" dirty="0" smtClean="0">
                <a:solidFill>
                  <a:srgbClr val="000000"/>
                </a:solidFill>
                <a:ea typeface="+mn-ea"/>
                <a:cs typeface="+mn-cs"/>
              </a:rPr>
              <a:t>COME </a:t>
            </a:r>
            <a:r>
              <a:rPr lang="it-IT" b="1" dirty="0">
                <a:solidFill>
                  <a:srgbClr val="000000"/>
                </a:solidFill>
                <a:ea typeface="+mn-ea"/>
                <a:cs typeface="+mn-cs"/>
              </a:rPr>
              <a:t>SAPER STARE CON GLI ALTRI) </a:t>
            </a:r>
            <a:endParaRPr lang="it-IT" b="1" dirty="0" smtClean="0">
              <a:solidFill>
                <a:srgbClr val="000000"/>
              </a:solidFill>
              <a:ea typeface="+mn-ea"/>
              <a:cs typeface="+mn-cs"/>
            </a:endParaRPr>
          </a:p>
          <a:p>
            <a:pPr marL="0" indent="0" fontAlgn="auto">
              <a:spcAft>
                <a:spcPts val="0"/>
              </a:spcAft>
              <a:buFont typeface="Arial" panose="020B0604020202020204" pitchFamily="34" charset="0"/>
              <a:buNone/>
              <a:defRPr/>
            </a:pPr>
            <a:endParaRPr lang="it-IT" sz="1600" dirty="0">
              <a:solidFill>
                <a:srgbClr val="000000"/>
              </a:solidFill>
              <a:ea typeface="+mn-ea"/>
              <a:cs typeface="+mn-cs"/>
            </a:endParaRPr>
          </a:p>
          <a:p>
            <a:pPr marL="804863" fontAlgn="auto">
              <a:spcAft>
                <a:spcPts val="0"/>
              </a:spcAft>
              <a:buFont typeface="Arial" panose="020B0604020202020204" pitchFamily="34" charset="0"/>
              <a:buChar char="•"/>
              <a:defRPr/>
            </a:pPr>
            <a:r>
              <a:rPr lang="it-IT" dirty="0" smtClean="0">
                <a:solidFill>
                  <a:srgbClr val="000000"/>
                </a:solidFill>
                <a:ea typeface="+mn-ea"/>
                <a:cs typeface="+mn-cs"/>
              </a:rPr>
              <a:t>attivare </a:t>
            </a:r>
            <a:r>
              <a:rPr lang="it-IT" dirty="0">
                <a:solidFill>
                  <a:srgbClr val="000000"/>
                </a:solidFill>
                <a:ea typeface="+mn-ea"/>
                <a:cs typeface="+mn-cs"/>
              </a:rPr>
              <a:t>dinamiche emotive e processi di socializzazione </a:t>
            </a:r>
          </a:p>
          <a:p>
            <a:pPr marL="804863" fontAlgn="auto">
              <a:spcAft>
                <a:spcPts val="0"/>
              </a:spcAft>
              <a:buFont typeface="Arial" panose="020B0604020202020204" pitchFamily="34" charset="0"/>
              <a:buChar char="•"/>
              <a:defRPr/>
            </a:pPr>
            <a:r>
              <a:rPr lang="it-IT" dirty="0" smtClean="0">
                <a:solidFill>
                  <a:srgbClr val="000000"/>
                </a:solidFill>
                <a:ea typeface="+mn-ea"/>
                <a:cs typeface="+mn-cs"/>
              </a:rPr>
              <a:t>strumenti </a:t>
            </a:r>
            <a:r>
              <a:rPr lang="it-IT" dirty="0">
                <a:solidFill>
                  <a:srgbClr val="000000"/>
                </a:solidFill>
                <a:ea typeface="+mn-ea"/>
                <a:cs typeface="+mn-cs"/>
              </a:rPr>
              <a:t>di ANALISI – CONTROLLO del comportamento docente </a:t>
            </a:r>
          </a:p>
          <a:p>
            <a:pPr marL="804863" fontAlgn="auto">
              <a:spcAft>
                <a:spcPts val="0"/>
              </a:spcAft>
              <a:buFont typeface="Arial" panose="020B0604020202020204" pitchFamily="34" charset="0"/>
              <a:buNone/>
              <a:defRPr/>
            </a:pPr>
            <a:endParaRPr lang="it-IT" dirty="0">
              <a:ea typeface="+mn-ea"/>
              <a:cs typeface="+mn-cs"/>
            </a:endParaRPr>
          </a:p>
        </p:txBody>
      </p:sp>
      <p:sp>
        <p:nvSpPr>
          <p:cNvPr id="4" name="Freccia a destra 3"/>
          <p:cNvSpPr/>
          <p:nvPr/>
        </p:nvSpPr>
        <p:spPr>
          <a:xfrm>
            <a:off x="5472113" y="908050"/>
            <a:ext cx="360362"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Freccia a destra 4"/>
          <p:cNvSpPr/>
          <p:nvPr/>
        </p:nvSpPr>
        <p:spPr>
          <a:xfrm>
            <a:off x="2987675" y="1412875"/>
            <a:ext cx="360363"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Segnaposto piè di pagina 5"/>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9275"/>
            <a:ext cx="8229600" cy="5576888"/>
          </a:xfrm>
        </p:spPr>
        <p:txBody>
          <a:bodyPr rtlCol="0">
            <a:normAutofit/>
          </a:bodyPr>
          <a:lstStyle/>
          <a:p>
            <a:pPr marL="0" indent="0" fontAlgn="auto">
              <a:spcAft>
                <a:spcPts val="0"/>
              </a:spcAft>
              <a:buFont typeface="Arial" panose="020B0604020202020204" pitchFamily="34" charset="0"/>
              <a:buNone/>
              <a:defRPr/>
            </a:pPr>
            <a:r>
              <a:rPr lang="it-IT" b="1" dirty="0" smtClean="0">
                <a:solidFill>
                  <a:srgbClr val="000000"/>
                </a:solidFill>
                <a:ea typeface="+mn-ea"/>
                <a:cs typeface="+mn-cs"/>
              </a:rPr>
              <a:t>4</a:t>
            </a:r>
            <a:r>
              <a:rPr lang="it-IT" b="1" dirty="0">
                <a:solidFill>
                  <a:srgbClr val="000000"/>
                </a:solidFill>
                <a:ea typeface="+mn-ea"/>
                <a:cs typeface="+mn-cs"/>
              </a:rPr>
              <a:t>. competenza DEONTOLOGICA </a:t>
            </a:r>
            <a:r>
              <a:rPr lang="it-IT" dirty="0" smtClean="0">
                <a:solidFill>
                  <a:srgbClr val="000000"/>
                </a:solidFill>
                <a:latin typeface="Wingdings"/>
                <a:ea typeface="+mn-ea"/>
                <a:cs typeface="+mn-cs"/>
              </a:rPr>
              <a:t> </a:t>
            </a:r>
            <a:r>
              <a:rPr lang="it-IT" dirty="0">
                <a:solidFill>
                  <a:srgbClr val="000000"/>
                </a:solidFill>
                <a:ea typeface="+mn-ea"/>
                <a:cs typeface="+mn-cs"/>
              </a:rPr>
              <a:t>SAPER ESSERE </a:t>
            </a:r>
            <a:r>
              <a:rPr lang="it-IT" dirty="0" smtClean="0">
                <a:solidFill>
                  <a:srgbClr val="000000"/>
                </a:solidFill>
                <a:latin typeface="Wingdings"/>
                <a:ea typeface="+mn-ea"/>
                <a:cs typeface="+mn-cs"/>
              </a:rPr>
              <a:t> </a:t>
            </a:r>
            <a:r>
              <a:rPr lang="it-IT" b="1" dirty="0">
                <a:solidFill>
                  <a:srgbClr val="000000"/>
                </a:solidFill>
                <a:ea typeface="+mn-ea"/>
                <a:cs typeface="+mn-cs"/>
              </a:rPr>
              <a:t>COME VALORIZZARE LA SINGOLARITA’ DEL SOGGETTO-PERSONA </a:t>
            </a:r>
            <a:r>
              <a:rPr lang="it-IT" dirty="0">
                <a:solidFill>
                  <a:srgbClr val="000000"/>
                </a:solidFill>
                <a:ea typeface="+mn-ea"/>
                <a:cs typeface="+mn-cs"/>
              </a:rPr>
              <a:t>(professionalità pedagogica) </a:t>
            </a:r>
          </a:p>
          <a:p>
            <a:pPr fontAlgn="auto">
              <a:spcAft>
                <a:spcPts val="0"/>
              </a:spcAft>
              <a:buFont typeface="Arial" panose="020B0604020202020204" pitchFamily="34" charset="0"/>
              <a:buChar char="•"/>
              <a:defRPr/>
            </a:pPr>
            <a:r>
              <a:rPr lang="it-IT" dirty="0" err="1" smtClean="0">
                <a:solidFill>
                  <a:srgbClr val="000000"/>
                </a:solidFill>
                <a:ea typeface="+mn-ea"/>
                <a:cs typeface="+mn-cs"/>
              </a:rPr>
              <a:t>Mission</a:t>
            </a:r>
            <a:r>
              <a:rPr lang="it-IT" dirty="0" smtClean="0">
                <a:solidFill>
                  <a:srgbClr val="000000"/>
                </a:solidFill>
                <a:ea typeface="+mn-ea"/>
                <a:cs typeface="+mn-cs"/>
              </a:rPr>
              <a:t> </a:t>
            </a:r>
            <a:r>
              <a:rPr lang="it-IT" dirty="0">
                <a:solidFill>
                  <a:srgbClr val="000000"/>
                </a:solidFill>
                <a:ea typeface="+mn-ea"/>
                <a:cs typeface="+mn-cs"/>
              </a:rPr>
              <a:t>di disseminazione di valori democratici / di cittadinanza / della singolarità del soggetto persona / del suo pensiero DIVERGENTE e PLURALE </a:t>
            </a:r>
          </a:p>
          <a:p>
            <a:pPr marL="0" indent="0" fontAlgn="auto">
              <a:spcAft>
                <a:spcPts val="0"/>
              </a:spcAft>
              <a:buFont typeface="Arial" panose="020B0604020202020204" pitchFamily="34" charset="0"/>
              <a:buNone/>
              <a:defRPr/>
            </a:pPr>
            <a:endParaRPr lang="it-IT" dirty="0">
              <a:ea typeface="+mn-ea"/>
              <a:cs typeface="+mn-cs"/>
            </a:endParaRPr>
          </a:p>
        </p:txBody>
      </p:sp>
      <p:sp>
        <p:nvSpPr>
          <p:cNvPr id="4" name="Rettangolo arrotondato 3"/>
          <p:cNvSpPr/>
          <p:nvPr/>
        </p:nvSpPr>
        <p:spPr>
          <a:xfrm>
            <a:off x="827088" y="4797425"/>
            <a:ext cx="7561262" cy="100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400" b="1" dirty="0">
                <a:solidFill>
                  <a:schemeClr val="bg1"/>
                </a:solidFill>
              </a:rPr>
              <a:t>LE COMPETENZE DELL’INSEGNANTE TRADUCONO I CAMBIAMENTI DELLA SCUOLA. </a:t>
            </a:r>
          </a:p>
        </p:txBody>
      </p:sp>
      <p:sp>
        <p:nvSpPr>
          <p:cNvPr id="5" name="Freccia a destra 4"/>
          <p:cNvSpPr/>
          <p:nvPr/>
        </p:nvSpPr>
        <p:spPr>
          <a:xfrm>
            <a:off x="5867400" y="765175"/>
            <a:ext cx="36036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Freccia a destra 5"/>
          <p:cNvSpPr/>
          <p:nvPr/>
        </p:nvSpPr>
        <p:spPr>
          <a:xfrm>
            <a:off x="1835150" y="1268413"/>
            <a:ext cx="360363"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Segnaposto piè di pagina 6"/>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755650" y="836613"/>
            <a:ext cx="7696200" cy="39608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arrotondato 4"/>
          <p:cNvSpPr/>
          <p:nvPr/>
        </p:nvSpPr>
        <p:spPr>
          <a:xfrm>
            <a:off x="755650" y="4868863"/>
            <a:ext cx="7777163" cy="1368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I Dieci domini non vengono desunti da una riflessione astratta, ma dal terreno più fertile della pratica educativa quotidiana.</a:t>
            </a: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fontAlgn="auto">
              <a:lnSpc>
                <a:spcPct val="115000"/>
              </a:lnSpc>
              <a:spcAft>
                <a:spcPts val="0"/>
              </a:spcAft>
              <a:defRPr/>
            </a:pPr>
            <a:r>
              <a:rPr lang="it-IT" sz="3100" b="1" i="1" dirty="0" smtClean="0">
                <a:solidFill>
                  <a:srgbClr val="0070C0"/>
                </a:solidFill>
                <a:ea typeface="Calibri"/>
                <a:cs typeface="Times New Roman"/>
              </a:rPr>
              <a:t/>
            </a:r>
            <a:br>
              <a:rPr lang="it-IT" sz="3100" b="1" i="1" dirty="0" smtClean="0">
                <a:solidFill>
                  <a:srgbClr val="0070C0"/>
                </a:solidFill>
                <a:ea typeface="Calibri"/>
                <a:cs typeface="Times New Roman"/>
              </a:rPr>
            </a:br>
            <a:r>
              <a:rPr lang="it-IT" sz="3100" b="1" i="1" dirty="0" smtClean="0">
                <a:solidFill>
                  <a:srgbClr val="0070C0"/>
                </a:solidFill>
                <a:ea typeface="Calibri"/>
                <a:cs typeface="Times New Roman"/>
              </a:rPr>
              <a:t>LE SUB-COMPETENZE</a:t>
            </a:r>
            <a:r>
              <a:rPr lang="it-IT" sz="3100" dirty="0">
                <a:ea typeface="Calibri"/>
                <a:cs typeface="Times New Roman"/>
              </a:rPr>
              <a:t/>
            </a:r>
            <a:br>
              <a:rPr lang="it-IT" sz="3100" dirty="0">
                <a:ea typeface="Calibri"/>
                <a:cs typeface="Times New Roman"/>
              </a:rPr>
            </a:br>
            <a:r>
              <a:rPr lang="it-IT" sz="3100" b="1" i="1" dirty="0">
                <a:solidFill>
                  <a:srgbClr val="C00000"/>
                </a:solidFill>
                <a:ea typeface="Calibri"/>
                <a:cs typeface="Times New Roman"/>
              </a:rPr>
              <a:t>SFERA DELL’APPRENDIMENTO</a:t>
            </a:r>
            <a:r>
              <a:rPr lang="it-IT" sz="4000" dirty="0">
                <a:ea typeface="Calibri"/>
                <a:cs typeface="Times New Roman"/>
              </a:rPr>
              <a:t/>
            </a:r>
            <a:br>
              <a:rPr lang="it-IT" sz="4000" dirty="0">
                <a:ea typeface="Calibri"/>
                <a:cs typeface="Times New Roman"/>
              </a:rPr>
            </a:br>
            <a:endParaRPr lang="it-IT" dirty="0">
              <a:ea typeface="+mj-ea"/>
              <a:cs typeface="+mj-cs"/>
            </a:endParaRPr>
          </a:p>
        </p:txBody>
      </p:sp>
      <p:sp>
        <p:nvSpPr>
          <p:cNvPr id="3" name="Segnaposto contenuto 2"/>
          <p:cNvSpPr>
            <a:spLocks noGrp="1"/>
          </p:cNvSpPr>
          <p:nvPr>
            <p:ph idx="1"/>
          </p:nvPr>
        </p:nvSpPr>
        <p:spPr>
          <a:xfrm>
            <a:off x="457200" y="1268760"/>
            <a:ext cx="8229600" cy="4857403"/>
          </a:xfrm>
        </p:spPr>
        <p:txBody>
          <a:bodyPr rtlCol="0">
            <a:normAutofit fontScale="47500" lnSpcReduction="20000"/>
          </a:bodyPr>
          <a:lstStyle/>
          <a:p>
            <a:pPr marL="0" indent="0" fontAlgn="auto">
              <a:spcAft>
                <a:spcPts val="0"/>
              </a:spcAft>
              <a:buFont typeface="Arial" panose="020B0604020202020204" pitchFamily="34" charset="0"/>
              <a:buNone/>
              <a:defRPr/>
            </a:pPr>
            <a:r>
              <a:rPr lang="it-IT" b="1" i="1" dirty="0">
                <a:ea typeface="+mn-ea"/>
                <a:cs typeface="+mn-cs"/>
              </a:rPr>
              <a:t> </a:t>
            </a:r>
            <a:endParaRPr lang="it-IT" dirty="0">
              <a:ea typeface="+mn-ea"/>
              <a:cs typeface="+mn-cs"/>
            </a:endParaRPr>
          </a:p>
          <a:p>
            <a:pPr marL="0" indent="0" fontAlgn="auto">
              <a:spcAft>
                <a:spcPts val="0"/>
              </a:spcAft>
              <a:buFont typeface="Arial" panose="020B0604020202020204" pitchFamily="34" charset="0"/>
              <a:buNone/>
              <a:defRPr/>
            </a:pPr>
            <a:r>
              <a:rPr lang="it-IT" i="1" dirty="0">
                <a:ea typeface="+mn-ea"/>
                <a:cs typeface="+mn-cs"/>
              </a:rPr>
              <a:t>1. </a:t>
            </a:r>
            <a:r>
              <a:rPr lang="it-IT" b="1" i="1" dirty="0">
                <a:ea typeface="+mn-ea"/>
                <a:cs typeface="+mn-cs"/>
              </a:rPr>
              <a:t>organizzare e animare situazioni di apprendimento</a:t>
            </a:r>
            <a:endParaRPr lang="it-IT" dirty="0">
              <a:ea typeface="+mn-ea"/>
              <a:cs typeface="+mn-cs"/>
            </a:endParaRPr>
          </a:p>
          <a:p>
            <a:pPr marL="627063" indent="-182563" fontAlgn="auto">
              <a:spcAft>
                <a:spcPts val="0"/>
              </a:spcAft>
              <a:buFont typeface="Arial" panose="020B0604020202020204" pitchFamily="34" charset="0"/>
              <a:buChar char="•"/>
              <a:defRPr/>
            </a:pPr>
            <a:r>
              <a:rPr lang="it-IT" i="1" dirty="0">
                <a:ea typeface="+mn-ea"/>
                <a:cs typeface="+mn-cs"/>
              </a:rPr>
              <a:t>conoscere, per una data disciplina, i contenuti da insegnare, e la loro traduzione in obiettivi di apprendimento; </a:t>
            </a:r>
            <a:endParaRPr lang="it-IT" dirty="0">
              <a:ea typeface="+mn-ea"/>
              <a:cs typeface="+mn-cs"/>
            </a:endParaRPr>
          </a:p>
          <a:p>
            <a:pPr marL="627063" indent="-182563" fontAlgn="auto">
              <a:spcAft>
                <a:spcPts val="0"/>
              </a:spcAft>
              <a:buFont typeface="Arial" panose="020B0604020202020204" pitchFamily="34" charset="0"/>
              <a:buChar char="•"/>
              <a:defRPr/>
            </a:pPr>
            <a:r>
              <a:rPr lang="it-IT" i="1" dirty="0">
                <a:ea typeface="+mn-ea"/>
                <a:cs typeface="+mn-cs"/>
              </a:rPr>
              <a:t>lavorare a partire dalle rappresentazioni degli alunni; </a:t>
            </a:r>
            <a:endParaRPr lang="it-IT" dirty="0">
              <a:ea typeface="+mn-ea"/>
              <a:cs typeface="+mn-cs"/>
            </a:endParaRPr>
          </a:p>
          <a:p>
            <a:pPr marL="627063" indent="-182563" fontAlgn="auto">
              <a:spcAft>
                <a:spcPts val="0"/>
              </a:spcAft>
              <a:buFont typeface="Arial" panose="020B0604020202020204" pitchFamily="34" charset="0"/>
              <a:buChar char="•"/>
              <a:defRPr/>
            </a:pPr>
            <a:r>
              <a:rPr lang="it-IT" i="1" dirty="0">
                <a:ea typeface="+mn-ea"/>
                <a:cs typeface="+mn-cs"/>
              </a:rPr>
              <a:t>lavorare a partire dagli errori e dagli ostacoli di apprendimento; </a:t>
            </a:r>
            <a:endParaRPr lang="it-IT" dirty="0">
              <a:ea typeface="+mn-ea"/>
              <a:cs typeface="+mn-cs"/>
            </a:endParaRPr>
          </a:p>
          <a:p>
            <a:pPr marL="627063" indent="-182563" fontAlgn="auto">
              <a:spcAft>
                <a:spcPts val="0"/>
              </a:spcAft>
              <a:buFont typeface="Arial" panose="020B0604020202020204" pitchFamily="34" charset="0"/>
              <a:buChar char="•"/>
              <a:defRPr/>
            </a:pPr>
            <a:r>
              <a:rPr lang="it-IT" i="1" dirty="0">
                <a:ea typeface="+mn-ea"/>
                <a:cs typeface="+mn-cs"/>
              </a:rPr>
              <a:t>costruire e pianificare dispositivi e sequenze didattiche; </a:t>
            </a:r>
            <a:endParaRPr lang="it-IT" dirty="0">
              <a:ea typeface="+mn-ea"/>
              <a:cs typeface="+mn-cs"/>
            </a:endParaRPr>
          </a:p>
          <a:p>
            <a:pPr marL="627063" indent="-182563" fontAlgn="auto">
              <a:spcAft>
                <a:spcPts val="0"/>
              </a:spcAft>
              <a:buFont typeface="Arial" panose="020B0604020202020204" pitchFamily="34" charset="0"/>
              <a:buChar char="•"/>
              <a:defRPr/>
            </a:pPr>
            <a:r>
              <a:rPr lang="it-IT" i="1" dirty="0">
                <a:ea typeface="+mn-ea"/>
                <a:cs typeface="+mn-cs"/>
              </a:rPr>
              <a:t>impegnare gli alunni in attività di ricerca, in progetti di conoscenza.</a:t>
            </a:r>
            <a:endParaRPr lang="it-IT" dirty="0">
              <a:ea typeface="+mn-ea"/>
              <a:cs typeface="+mn-cs"/>
            </a:endParaRPr>
          </a:p>
          <a:p>
            <a:pPr marL="0" indent="0" fontAlgn="auto">
              <a:spcAft>
                <a:spcPts val="0"/>
              </a:spcAft>
              <a:buFont typeface="Arial" panose="020B0604020202020204" pitchFamily="34" charset="0"/>
              <a:buNone/>
              <a:defRPr/>
            </a:pPr>
            <a:r>
              <a:rPr lang="it-IT" i="1" dirty="0">
                <a:ea typeface="+mn-ea"/>
                <a:cs typeface="+mn-cs"/>
              </a:rPr>
              <a:t> </a:t>
            </a:r>
            <a:endParaRPr lang="it-IT" dirty="0">
              <a:ea typeface="+mn-ea"/>
              <a:cs typeface="+mn-cs"/>
            </a:endParaRPr>
          </a:p>
          <a:p>
            <a:pPr marL="0" indent="0" fontAlgn="auto">
              <a:spcAft>
                <a:spcPts val="0"/>
              </a:spcAft>
              <a:buFont typeface="Arial" panose="020B0604020202020204" pitchFamily="34" charset="0"/>
              <a:buNone/>
              <a:defRPr/>
            </a:pPr>
            <a:r>
              <a:rPr lang="it-IT" i="1" dirty="0">
                <a:ea typeface="+mn-ea"/>
                <a:cs typeface="+mn-cs"/>
              </a:rPr>
              <a:t>2. </a:t>
            </a:r>
            <a:r>
              <a:rPr lang="it-IT" b="1" i="1" dirty="0">
                <a:ea typeface="+mn-ea"/>
                <a:cs typeface="+mn-cs"/>
              </a:rPr>
              <a:t>gestire la progressione degli apprendimenti</a:t>
            </a:r>
            <a:endParaRPr lang="it-IT" dirty="0">
              <a:ea typeface="+mn-ea"/>
              <a:cs typeface="+mn-cs"/>
            </a:endParaRPr>
          </a:p>
          <a:p>
            <a:pPr marL="627063" indent="-182563" fontAlgn="auto">
              <a:spcAft>
                <a:spcPts val="0"/>
              </a:spcAft>
              <a:buFont typeface="Arial" panose="020B0604020202020204" pitchFamily="34" charset="0"/>
              <a:buChar char="•"/>
              <a:defRPr/>
            </a:pPr>
            <a:r>
              <a:rPr lang="it-IT" i="1" dirty="0">
                <a:ea typeface="+mn-ea"/>
                <a:cs typeface="+mn-cs"/>
              </a:rPr>
              <a:t>ideare e gestire situazioni-problemi adeguati a livello e alle possibilità degli alunni;</a:t>
            </a:r>
            <a:endParaRPr lang="it-IT" dirty="0">
              <a:ea typeface="+mn-ea"/>
              <a:cs typeface="+mn-cs"/>
            </a:endParaRPr>
          </a:p>
          <a:p>
            <a:pPr marL="627063" indent="-182563" fontAlgn="auto">
              <a:spcAft>
                <a:spcPts val="0"/>
              </a:spcAft>
              <a:buFont typeface="Arial" panose="020B0604020202020204" pitchFamily="34" charset="0"/>
              <a:buChar char="•"/>
              <a:defRPr/>
            </a:pPr>
            <a:r>
              <a:rPr lang="it-IT" i="1" dirty="0">
                <a:ea typeface="+mn-ea"/>
                <a:cs typeface="+mn-cs"/>
              </a:rPr>
              <a:t>acquisire una visione longitudinale degli obiettivi di insegnamento; </a:t>
            </a:r>
            <a:endParaRPr lang="it-IT" dirty="0">
              <a:ea typeface="+mn-ea"/>
              <a:cs typeface="+mn-cs"/>
            </a:endParaRPr>
          </a:p>
          <a:p>
            <a:pPr marL="627063" indent="-182563" fontAlgn="auto">
              <a:spcAft>
                <a:spcPts val="0"/>
              </a:spcAft>
              <a:buFont typeface="Arial" panose="020B0604020202020204" pitchFamily="34" charset="0"/>
              <a:buChar char="•"/>
              <a:defRPr/>
            </a:pPr>
            <a:r>
              <a:rPr lang="it-IT" i="1" dirty="0">
                <a:ea typeface="+mn-ea"/>
                <a:cs typeface="+mn-cs"/>
              </a:rPr>
              <a:t>stabilire legami con le teorie che sottendono alle attività d’apprendimento; </a:t>
            </a:r>
            <a:endParaRPr lang="it-IT" dirty="0">
              <a:ea typeface="+mn-ea"/>
              <a:cs typeface="+mn-cs"/>
            </a:endParaRPr>
          </a:p>
          <a:p>
            <a:pPr marL="627063" indent="-182563" fontAlgn="auto">
              <a:spcAft>
                <a:spcPts val="0"/>
              </a:spcAft>
              <a:buFont typeface="Arial" panose="020B0604020202020204" pitchFamily="34" charset="0"/>
              <a:buChar char="•"/>
              <a:defRPr/>
            </a:pPr>
            <a:r>
              <a:rPr lang="it-IT" i="1" dirty="0">
                <a:ea typeface="+mn-ea"/>
                <a:cs typeface="+mn-cs"/>
              </a:rPr>
              <a:t>Osservare e valutare gli alunni in situazioni d’apprendimento, secondo un approccio formativo;</a:t>
            </a:r>
            <a:endParaRPr lang="it-IT" dirty="0">
              <a:ea typeface="+mn-ea"/>
              <a:cs typeface="+mn-cs"/>
            </a:endParaRPr>
          </a:p>
          <a:p>
            <a:pPr marL="627063" indent="-182563" fontAlgn="auto">
              <a:spcAft>
                <a:spcPts val="0"/>
              </a:spcAft>
              <a:buFont typeface="Arial" panose="020B0604020202020204" pitchFamily="34" charset="0"/>
              <a:buChar char="•"/>
              <a:defRPr/>
            </a:pPr>
            <a:r>
              <a:rPr lang="it-IT" i="1" dirty="0">
                <a:ea typeface="+mn-ea"/>
                <a:cs typeface="+mn-cs"/>
              </a:rPr>
              <a:t>redigere bilanci periodici di competenze e prendere decisioni in progressione.</a:t>
            </a:r>
            <a:endParaRPr lang="it-IT" dirty="0">
              <a:ea typeface="+mn-ea"/>
              <a:cs typeface="+mn-cs"/>
            </a:endParaRPr>
          </a:p>
          <a:p>
            <a:pPr marL="0" indent="0" fontAlgn="auto">
              <a:spcAft>
                <a:spcPts val="0"/>
              </a:spcAft>
              <a:buFont typeface="Arial" panose="020B0604020202020204" pitchFamily="34" charset="0"/>
              <a:buNone/>
              <a:defRPr/>
            </a:pPr>
            <a:r>
              <a:rPr lang="it-IT" i="1" dirty="0">
                <a:ea typeface="+mn-ea"/>
                <a:cs typeface="+mn-cs"/>
              </a:rPr>
              <a:t> </a:t>
            </a:r>
            <a:endParaRPr lang="it-IT" dirty="0">
              <a:ea typeface="+mn-ea"/>
              <a:cs typeface="+mn-cs"/>
            </a:endParaRPr>
          </a:p>
          <a:p>
            <a:pPr marL="0" indent="0" fontAlgn="auto">
              <a:spcAft>
                <a:spcPts val="0"/>
              </a:spcAft>
              <a:buFont typeface="Arial" panose="020B0604020202020204" pitchFamily="34" charset="0"/>
              <a:buNone/>
              <a:defRPr/>
            </a:pPr>
            <a:r>
              <a:rPr lang="it-IT" i="1" dirty="0">
                <a:ea typeface="+mn-ea"/>
                <a:cs typeface="+mn-cs"/>
              </a:rPr>
              <a:t>3. </a:t>
            </a:r>
            <a:r>
              <a:rPr lang="it-IT" b="1" i="1" dirty="0">
                <a:ea typeface="+mn-ea"/>
                <a:cs typeface="+mn-cs"/>
              </a:rPr>
              <a:t>ideare e fare evolvere dispositivi di differenziazione</a:t>
            </a:r>
            <a:endParaRPr lang="it-IT" dirty="0">
              <a:ea typeface="+mn-ea"/>
              <a:cs typeface="+mn-cs"/>
            </a:endParaRPr>
          </a:p>
          <a:p>
            <a:pPr marL="630238" indent="-185738" fontAlgn="auto">
              <a:spcAft>
                <a:spcPts val="0"/>
              </a:spcAft>
              <a:buFont typeface="Arial" panose="020B0604020202020204" pitchFamily="34" charset="0"/>
              <a:buChar char="•"/>
              <a:defRPr/>
            </a:pPr>
            <a:r>
              <a:rPr lang="it-IT" i="1" dirty="0">
                <a:ea typeface="+mn-ea"/>
                <a:cs typeface="+mn-cs"/>
              </a:rPr>
              <a:t>gestire l’eterogeneità in seno a un gruppo classe; </a:t>
            </a:r>
            <a:endParaRPr lang="it-IT" dirty="0">
              <a:ea typeface="+mn-ea"/>
              <a:cs typeface="+mn-cs"/>
            </a:endParaRPr>
          </a:p>
          <a:p>
            <a:pPr marL="630238" indent="-185738" fontAlgn="auto">
              <a:spcAft>
                <a:spcPts val="0"/>
              </a:spcAft>
              <a:buFont typeface="Arial" panose="020B0604020202020204" pitchFamily="34" charset="0"/>
              <a:buChar char="•"/>
              <a:defRPr/>
            </a:pPr>
            <a:r>
              <a:rPr lang="it-IT" i="1" dirty="0">
                <a:ea typeface="+mn-ea"/>
                <a:cs typeface="+mn-cs"/>
              </a:rPr>
              <a:t>abbattere le barriere, allargare la gestione della classe con uno spazio più vasto; </a:t>
            </a:r>
            <a:endParaRPr lang="it-IT" dirty="0">
              <a:ea typeface="+mn-ea"/>
              <a:cs typeface="+mn-cs"/>
            </a:endParaRPr>
          </a:p>
          <a:p>
            <a:pPr marL="630238" indent="-185738" fontAlgn="auto">
              <a:spcAft>
                <a:spcPts val="0"/>
              </a:spcAft>
              <a:buFont typeface="Arial" panose="020B0604020202020204" pitchFamily="34" charset="0"/>
              <a:buChar char="•"/>
              <a:defRPr/>
            </a:pPr>
            <a:r>
              <a:rPr lang="it-IT" i="1" dirty="0">
                <a:ea typeface="+mn-ea"/>
                <a:cs typeface="+mn-cs"/>
              </a:rPr>
              <a:t>praticare il sostegno integrato, lavorare con alunni in grande difficoltà; </a:t>
            </a:r>
            <a:endParaRPr lang="it-IT" dirty="0">
              <a:ea typeface="+mn-ea"/>
              <a:cs typeface="+mn-cs"/>
            </a:endParaRPr>
          </a:p>
          <a:p>
            <a:pPr marL="630238" indent="-185738" fontAlgn="auto">
              <a:spcAft>
                <a:spcPts val="0"/>
              </a:spcAft>
              <a:buFont typeface="Arial" panose="020B0604020202020204" pitchFamily="34" charset="0"/>
              <a:buChar char="•"/>
              <a:defRPr/>
            </a:pPr>
            <a:r>
              <a:rPr lang="it-IT" i="1" dirty="0">
                <a:ea typeface="+mn-ea"/>
                <a:cs typeface="+mn-cs"/>
              </a:rPr>
              <a:t>sviluppare la cooperazione tra alunni e certe forme semplici di mutuo insegnamento.</a:t>
            </a:r>
            <a:endParaRPr lang="it-IT" dirty="0">
              <a:ea typeface="+mn-ea"/>
              <a:cs typeface="+mn-cs"/>
            </a:endParaRPr>
          </a:p>
          <a:p>
            <a:pPr marL="0" indent="0" fontAlgn="auto">
              <a:spcAft>
                <a:spcPts val="0"/>
              </a:spcAft>
              <a:buFont typeface="Arial" panose="020B0604020202020204" pitchFamily="34" charset="0"/>
              <a:buNone/>
              <a:defRPr/>
            </a:pPr>
            <a:endParaRPr lang="it-IT" dirty="0">
              <a:ea typeface="+mn-ea"/>
              <a:cs typeface="+mn-cs"/>
            </a:endParaRPr>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rtlCol="0">
            <a:normAutofit fontScale="55000" lnSpcReduction="20000"/>
          </a:bodyPr>
          <a:lstStyle/>
          <a:p>
            <a:pPr marL="0" indent="0" fontAlgn="auto">
              <a:spcAft>
                <a:spcPts val="0"/>
              </a:spcAft>
              <a:buFont typeface="Arial" panose="020B0604020202020204" pitchFamily="34" charset="0"/>
              <a:buNone/>
              <a:defRPr/>
            </a:pPr>
            <a:r>
              <a:rPr lang="it-IT" i="1" dirty="0">
                <a:ea typeface="+mn-ea"/>
                <a:cs typeface="+mn-cs"/>
              </a:rPr>
              <a:t>4. </a:t>
            </a:r>
            <a:r>
              <a:rPr lang="it-IT" b="1" i="1" dirty="0">
                <a:ea typeface="+mn-ea"/>
                <a:cs typeface="+mn-cs"/>
              </a:rPr>
              <a:t>coinvolgere gli alunni nei loro apprendimenti e nel loro lavoro</a:t>
            </a:r>
            <a:endParaRPr lang="it-IT" dirty="0">
              <a:ea typeface="+mn-ea"/>
              <a:cs typeface="+mn-cs"/>
            </a:endParaRPr>
          </a:p>
          <a:p>
            <a:pPr marL="627063" indent="-271463" fontAlgn="auto">
              <a:spcAft>
                <a:spcPts val="0"/>
              </a:spcAft>
              <a:buFont typeface="Arial" panose="020B0604020202020204" pitchFamily="34" charset="0"/>
              <a:buChar char="•"/>
              <a:defRPr/>
            </a:pPr>
            <a:r>
              <a:rPr lang="it-IT" i="1" dirty="0">
                <a:ea typeface="+mn-ea"/>
                <a:cs typeface="+mn-cs"/>
              </a:rPr>
              <a:t>suscitare il desiderio di apprendere, esplicitare il rapporto con il sapere, il senso del lavoro scolastico e sviluppare la capacità di autovalutazione nell’alunno; </a:t>
            </a:r>
            <a:endParaRPr lang="it-IT" dirty="0">
              <a:ea typeface="+mn-ea"/>
              <a:cs typeface="+mn-cs"/>
            </a:endParaRPr>
          </a:p>
          <a:p>
            <a:pPr marL="627063" indent="-271463" fontAlgn="auto">
              <a:spcAft>
                <a:spcPts val="0"/>
              </a:spcAft>
              <a:buFont typeface="Arial" panose="020B0604020202020204" pitchFamily="34" charset="0"/>
              <a:buChar char="•"/>
              <a:defRPr/>
            </a:pPr>
            <a:r>
              <a:rPr lang="it-IT" i="1" dirty="0">
                <a:ea typeface="+mn-ea"/>
                <a:cs typeface="+mn-cs"/>
              </a:rPr>
              <a:t>istituire e far funzionare un consiglio degli alunni (consiglio di classe o di istituto) e negoziare con gli alunni diversi tipi di regole e contratti; </a:t>
            </a:r>
            <a:endParaRPr lang="it-IT" dirty="0">
              <a:ea typeface="+mn-ea"/>
              <a:cs typeface="+mn-cs"/>
            </a:endParaRPr>
          </a:p>
          <a:p>
            <a:pPr marL="627063" indent="-271463" fontAlgn="auto">
              <a:spcAft>
                <a:spcPts val="0"/>
              </a:spcAft>
              <a:buFont typeface="Arial" panose="020B0604020202020204" pitchFamily="34" charset="0"/>
              <a:buChar char="•"/>
              <a:defRPr/>
            </a:pPr>
            <a:r>
              <a:rPr lang="it-IT" i="1" dirty="0">
                <a:ea typeface="+mn-ea"/>
                <a:cs typeface="+mn-cs"/>
              </a:rPr>
              <a:t>offrire attività di formazione opzionali, “a scelta”;</a:t>
            </a:r>
            <a:endParaRPr lang="it-IT" dirty="0">
              <a:ea typeface="+mn-ea"/>
              <a:cs typeface="+mn-cs"/>
            </a:endParaRPr>
          </a:p>
          <a:p>
            <a:pPr marL="627063" indent="-271463" fontAlgn="auto">
              <a:spcAft>
                <a:spcPts val="0"/>
              </a:spcAft>
              <a:buFont typeface="Arial" panose="020B0604020202020204" pitchFamily="34" charset="0"/>
              <a:buChar char="•"/>
              <a:defRPr/>
            </a:pPr>
            <a:r>
              <a:rPr lang="it-IT" i="1" dirty="0">
                <a:ea typeface="+mn-ea"/>
                <a:cs typeface="+mn-cs"/>
              </a:rPr>
              <a:t>favorire la definizione di un progetto personale dell’alunno.</a:t>
            </a:r>
            <a:endParaRPr lang="it-IT" dirty="0">
              <a:ea typeface="+mn-ea"/>
              <a:cs typeface="+mn-cs"/>
            </a:endParaRPr>
          </a:p>
          <a:p>
            <a:pPr marL="0" indent="0" fontAlgn="auto">
              <a:spcAft>
                <a:spcPts val="0"/>
              </a:spcAft>
              <a:buFont typeface="Arial" panose="020B0604020202020204" pitchFamily="34" charset="0"/>
              <a:buNone/>
              <a:defRPr/>
            </a:pPr>
            <a:r>
              <a:rPr lang="it-IT" i="1" dirty="0">
                <a:ea typeface="+mn-ea"/>
                <a:cs typeface="+mn-cs"/>
              </a:rPr>
              <a:t> </a:t>
            </a:r>
            <a:endParaRPr lang="it-IT" dirty="0">
              <a:ea typeface="+mn-ea"/>
              <a:cs typeface="+mn-cs"/>
            </a:endParaRPr>
          </a:p>
          <a:p>
            <a:pPr marL="0" indent="0" fontAlgn="auto">
              <a:spcAft>
                <a:spcPts val="0"/>
              </a:spcAft>
              <a:buFont typeface="Arial" panose="020B0604020202020204" pitchFamily="34" charset="0"/>
              <a:buNone/>
              <a:defRPr/>
            </a:pPr>
            <a:r>
              <a:rPr lang="it-IT" i="1" dirty="0">
                <a:ea typeface="+mn-ea"/>
                <a:cs typeface="+mn-cs"/>
              </a:rPr>
              <a:t>5. </a:t>
            </a:r>
            <a:r>
              <a:rPr lang="it-IT" b="1" i="1" dirty="0">
                <a:ea typeface="+mn-ea"/>
                <a:cs typeface="+mn-cs"/>
              </a:rPr>
              <a:t>lavorare in gruppo</a:t>
            </a:r>
            <a:endParaRPr lang="it-IT" dirty="0">
              <a:ea typeface="+mn-ea"/>
              <a:cs typeface="+mn-cs"/>
            </a:endParaRPr>
          </a:p>
          <a:p>
            <a:pPr marL="627063" indent="-271463" fontAlgn="auto">
              <a:spcAft>
                <a:spcPts val="0"/>
              </a:spcAft>
              <a:buFont typeface="Arial" panose="020B0604020202020204" pitchFamily="34" charset="0"/>
              <a:buChar char="•"/>
              <a:defRPr/>
            </a:pPr>
            <a:r>
              <a:rPr lang="it-IT" i="1" dirty="0">
                <a:ea typeface="+mn-ea"/>
                <a:cs typeface="+mn-cs"/>
              </a:rPr>
              <a:t>elaborare un progetto di gruppo e rappresentazioni comuni; </a:t>
            </a:r>
            <a:endParaRPr lang="it-IT" dirty="0">
              <a:ea typeface="+mn-ea"/>
              <a:cs typeface="+mn-cs"/>
            </a:endParaRPr>
          </a:p>
          <a:p>
            <a:pPr marL="627063" indent="-271463" fontAlgn="auto">
              <a:spcAft>
                <a:spcPts val="0"/>
              </a:spcAft>
              <a:buFont typeface="Arial" panose="020B0604020202020204" pitchFamily="34" charset="0"/>
              <a:buChar char="•"/>
              <a:defRPr/>
            </a:pPr>
            <a:r>
              <a:rPr lang="it-IT" i="1" dirty="0">
                <a:ea typeface="+mn-ea"/>
                <a:cs typeface="+mn-cs"/>
              </a:rPr>
              <a:t>animare un gruppo di lavoro, guidare riunioni; </a:t>
            </a:r>
            <a:endParaRPr lang="it-IT" dirty="0">
              <a:ea typeface="+mn-ea"/>
              <a:cs typeface="+mn-cs"/>
            </a:endParaRPr>
          </a:p>
          <a:p>
            <a:pPr marL="627063" indent="-271463" fontAlgn="auto">
              <a:spcAft>
                <a:spcPts val="0"/>
              </a:spcAft>
              <a:buFont typeface="Arial" panose="020B0604020202020204" pitchFamily="34" charset="0"/>
              <a:buChar char="•"/>
              <a:defRPr/>
            </a:pPr>
            <a:r>
              <a:rPr lang="it-IT" i="1" dirty="0">
                <a:ea typeface="+mn-ea"/>
                <a:cs typeface="+mn-cs"/>
              </a:rPr>
              <a:t>formare e rinnovare un gruppo pedagogico; </a:t>
            </a:r>
            <a:endParaRPr lang="it-IT" dirty="0">
              <a:ea typeface="+mn-ea"/>
              <a:cs typeface="+mn-cs"/>
            </a:endParaRPr>
          </a:p>
          <a:p>
            <a:pPr marL="627063" indent="-271463" fontAlgn="auto">
              <a:spcAft>
                <a:spcPts val="0"/>
              </a:spcAft>
              <a:buFont typeface="Arial" panose="020B0604020202020204" pitchFamily="34" charset="0"/>
              <a:buChar char="•"/>
              <a:defRPr/>
            </a:pPr>
            <a:r>
              <a:rPr lang="it-IT" i="1" dirty="0">
                <a:ea typeface="+mn-ea"/>
                <a:cs typeface="+mn-cs"/>
              </a:rPr>
              <a:t>affrontare e analizzare insieme situazioni complesse, pratiche e problemi professionali; </a:t>
            </a:r>
            <a:endParaRPr lang="it-IT" dirty="0">
              <a:ea typeface="+mn-ea"/>
              <a:cs typeface="+mn-cs"/>
            </a:endParaRPr>
          </a:p>
          <a:p>
            <a:pPr marL="627063" indent="-271463" fontAlgn="auto">
              <a:spcAft>
                <a:spcPts val="0"/>
              </a:spcAft>
              <a:buFont typeface="Arial" panose="020B0604020202020204" pitchFamily="34" charset="0"/>
              <a:buChar char="•"/>
              <a:defRPr/>
            </a:pPr>
            <a:r>
              <a:rPr lang="it-IT" i="1" dirty="0">
                <a:ea typeface="+mn-ea"/>
                <a:cs typeface="+mn-cs"/>
              </a:rPr>
              <a:t>gestire crisi o conflitti tra persone.</a:t>
            </a:r>
            <a:endParaRPr lang="it-IT" dirty="0">
              <a:ea typeface="+mn-ea"/>
              <a:cs typeface="+mn-cs"/>
            </a:endParaRPr>
          </a:p>
          <a:p>
            <a:pPr marL="0" indent="0" fontAlgn="auto">
              <a:spcAft>
                <a:spcPts val="0"/>
              </a:spcAft>
              <a:buFont typeface="Arial" panose="020B0604020202020204" pitchFamily="34" charset="0"/>
              <a:buNone/>
              <a:defRPr/>
            </a:pPr>
            <a:endParaRPr lang="it-IT" dirty="0">
              <a:ea typeface="+mn-ea"/>
              <a:cs typeface="+mn-cs"/>
            </a:endParaRPr>
          </a:p>
        </p:txBody>
      </p:sp>
      <p:sp>
        <p:nvSpPr>
          <p:cNvPr id="4" name="Titolo 1"/>
          <p:cNvSpPr>
            <a:spLocks noGrp="1"/>
          </p:cNvSpPr>
          <p:nvPr>
            <p:ph type="title"/>
          </p:nvPr>
        </p:nvSpPr>
        <p:spPr/>
        <p:txBody>
          <a:bodyPr rtlCol="0">
            <a:normAutofit fontScale="90000"/>
          </a:bodyPr>
          <a:lstStyle/>
          <a:p>
            <a:pPr fontAlgn="auto">
              <a:lnSpc>
                <a:spcPct val="115000"/>
              </a:lnSpc>
              <a:spcAft>
                <a:spcPts val="0"/>
              </a:spcAft>
              <a:defRPr/>
            </a:pPr>
            <a:r>
              <a:rPr lang="it-IT" sz="3100" b="1" i="1" dirty="0" smtClean="0">
                <a:solidFill>
                  <a:srgbClr val="0070C0"/>
                </a:solidFill>
                <a:ea typeface="Calibri"/>
                <a:cs typeface="Times New Roman"/>
              </a:rPr>
              <a:t/>
            </a:r>
            <a:br>
              <a:rPr lang="it-IT" sz="3100" b="1" i="1" dirty="0" smtClean="0">
                <a:solidFill>
                  <a:srgbClr val="0070C0"/>
                </a:solidFill>
                <a:ea typeface="Calibri"/>
                <a:cs typeface="Times New Roman"/>
              </a:rPr>
            </a:br>
            <a:r>
              <a:rPr lang="it-IT" sz="3100" b="1" i="1" dirty="0" smtClean="0">
                <a:solidFill>
                  <a:srgbClr val="0070C0"/>
                </a:solidFill>
                <a:ea typeface="Calibri"/>
                <a:cs typeface="Times New Roman"/>
              </a:rPr>
              <a:t>LE SUB-COMPETENZE</a:t>
            </a:r>
            <a:r>
              <a:rPr lang="it-IT" sz="3100" dirty="0">
                <a:ea typeface="Calibri"/>
                <a:cs typeface="Times New Roman"/>
              </a:rPr>
              <a:t/>
            </a:r>
            <a:br>
              <a:rPr lang="it-IT" sz="3100" dirty="0">
                <a:ea typeface="Calibri"/>
                <a:cs typeface="Times New Roman"/>
              </a:rPr>
            </a:br>
            <a:r>
              <a:rPr lang="it-IT" sz="3100" b="1" i="1" dirty="0">
                <a:solidFill>
                  <a:srgbClr val="C00000"/>
                </a:solidFill>
                <a:ea typeface="Calibri"/>
                <a:cs typeface="Times New Roman"/>
              </a:rPr>
              <a:t>SFERA DELL’APPRENDIMENTO</a:t>
            </a:r>
            <a:r>
              <a:rPr lang="it-IT" sz="4000" dirty="0">
                <a:ea typeface="Calibri"/>
                <a:cs typeface="Times New Roman"/>
              </a:rPr>
              <a:t/>
            </a:r>
            <a:br>
              <a:rPr lang="it-IT" sz="4000" dirty="0">
                <a:ea typeface="Calibri"/>
                <a:cs typeface="Times New Roman"/>
              </a:rPr>
            </a:br>
            <a:endParaRPr lang="it-IT" dirty="0">
              <a:ea typeface="+mj-ea"/>
              <a:cs typeface="+mj-cs"/>
            </a:endParaRP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8313" y="1341438"/>
            <a:ext cx="8351837" cy="4895850"/>
          </a:xfrm>
        </p:spPr>
        <p:txBody>
          <a:bodyPr rtlCol="0">
            <a:normAutofit fontScale="55000" lnSpcReduction="20000"/>
          </a:bodyPr>
          <a:lstStyle/>
          <a:p>
            <a:pPr marL="0" indent="0" fontAlgn="auto">
              <a:spcAft>
                <a:spcPts val="0"/>
              </a:spcAft>
              <a:buFont typeface="Arial" panose="020B0604020202020204" pitchFamily="34" charset="0"/>
              <a:buNone/>
              <a:defRPr/>
            </a:pPr>
            <a:r>
              <a:rPr lang="it-IT" i="1" dirty="0">
                <a:ea typeface="+mn-ea"/>
                <a:cs typeface="+mn-cs"/>
              </a:rPr>
              <a:t>6. </a:t>
            </a:r>
            <a:r>
              <a:rPr lang="it-IT" b="1" i="1" dirty="0">
                <a:ea typeface="+mn-ea"/>
                <a:cs typeface="+mn-cs"/>
              </a:rPr>
              <a:t>partecipare alla gestione della scuola</a:t>
            </a:r>
            <a:endParaRPr lang="it-IT"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elaborare, negoziare un progetto d’istituto; </a:t>
            </a:r>
            <a:endParaRPr lang="it-IT"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gestire le risorse della scuola;</a:t>
            </a:r>
            <a:endParaRPr lang="it-IT"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coordinare, animare una scuola con tutti gli interlocutori (parascolastici, di quartiere, associazioni di genitori, insegnanti di lingua e cultura d’origine); </a:t>
            </a:r>
            <a:endParaRPr lang="it-IT"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organizzare e fare evolvere, in seno alla scuola, la partecipazione degli alunni</a:t>
            </a:r>
            <a:endParaRPr lang="it-IT" dirty="0">
              <a:ea typeface="+mn-ea"/>
              <a:cs typeface="+mn-cs"/>
            </a:endParaRPr>
          </a:p>
          <a:p>
            <a:pPr marL="0" indent="0" fontAlgn="auto">
              <a:spcAft>
                <a:spcPts val="0"/>
              </a:spcAft>
              <a:buFont typeface="Arial" panose="020B0604020202020204" pitchFamily="34" charset="0"/>
              <a:buNone/>
              <a:defRPr/>
            </a:pPr>
            <a:r>
              <a:rPr lang="it-IT" i="1" dirty="0">
                <a:ea typeface="+mn-ea"/>
                <a:cs typeface="+mn-cs"/>
              </a:rPr>
              <a:t> </a:t>
            </a:r>
            <a:endParaRPr lang="it-IT" dirty="0">
              <a:ea typeface="+mn-ea"/>
              <a:cs typeface="+mn-cs"/>
            </a:endParaRPr>
          </a:p>
          <a:p>
            <a:pPr marL="0" indent="0" fontAlgn="auto">
              <a:spcAft>
                <a:spcPts val="0"/>
              </a:spcAft>
              <a:buFont typeface="Arial" panose="020B0604020202020204" pitchFamily="34" charset="0"/>
              <a:buNone/>
              <a:defRPr/>
            </a:pPr>
            <a:r>
              <a:rPr lang="it-IT" i="1" dirty="0">
                <a:ea typeface="+mn-ea"/>
                <a:cs typeface="+mn-cs"/>
              </a:rPr>
              <a:t>7. </a:t>
            </a:r>
            <a:r>
              <a:rPr lang="it-IT" b="1" i="1" dirty="0">
                <a:ea typeface="+mn-ea"/>
                <a:cs typeface="+mn-cs"/>
              </a:rPr>
              <a:t>informare e coinvolgere i genitori</a:t>
            </a:r>
            <a:endParaRPr lang="it-IT" b="1"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animare riunioni d’informazione e di dibattito; </a:t>
            </a:r>
            <a:endParaRPr lang="it-IT"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guidare colloqui; </a:t>
            </a:r>
            <a:endParaRPr lang="it-IT"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c</a:t>
            </a:r>
            <a:r>
              <a:rPr lang="it-IT" i="1" dirty="0" smtClean="0">
                <a:ea typeface="+mn-ea"/>
                <a:cs typeface="+mn-cs"/>
              </a:rPr>
              <a:t>oinvolgere </a:t>
            </a:r>
            <a:r>
              <a:rPr lang="it-IT" i="1" dirty="0">
                <a:ea typeface="+mn-ea"/>
                <a:cs typeface="+mn-cs"/>
              </a:rPr>
              <a:t>i genitori nella valorizzazione della costruzione dei </a:t>
            </a:r>
            <a:r>
              <a:rPr lang="it-IT" i="1" dirty="0" err="1">
                <a:ea typeface="+mn-ea"/>
                <a:cs typeface="+mn-cs"/>
              </a:rPr>
              <a:t>saperi</a:t>
            </a:r>
            <a:r>
              <a:rPr lang="it-IT" i="1" dirty="0">
                <a:ea typeface="+mn-ea"/>
                <a:cs typeface="+mn-cs"/>
              </a:rPr>
              <a:t>.</a:t>
            </a:r>
            <a:endParaRPr lang="it-IT" dirty="0">
              <a:ea typeface="+mn-ea"/>
              <a:cs typeface="+mn-cs"/>
            </a:endParaRPr>
          </a:p>
          <a:p>
            <a:pPr marL="0" indent="0" fontAlgn="auto">
              <a:spcAft>
                <a:spcPts val="0"/>
              </a:spcAft>
              <a:buFont typeface="Arial" panose="020B0604020202020204" pitchFamily="34" charset="0"/>
              <a:buNone/>
              <a:defRPr/>
            </a:pPr>
            <a:r>
              <a:rPr lang="it-IT" i="1" dirty="0">
                <a:ea typeface="+mn-ea"/>
                <a:cs typeface="+mn-cs"/>
              </a:rPr>
              <a:t> </a:t>
            </a:r>
            <a:endParaRPr lang="it-IT" dirty="0">
              <a:ea typeface="+mn-ea"/>
              <a:cs typeface="+mn-cs"/>
            </a:endParaRPr>
          </a:p>
          <a:p>
            <a:pPr marL="0" indent="0" fontAlgn="auto">
              <a:spcAft>
                <a:spcPts val="0"/>
              </a:spcAft>
              <a:buFont typeface="Arial" panose="020B0604020202020204" pitchFamily="34" charset="0"/>
              <a:buNone/>
              <a:defRPr/>
            </a:pPr>
            <a:r>
              <a:rPr lang="it-IT" i="1" dirty="0">
                <a:ea typeface="+mn-ea"/>
                <a:cs typeface="+mn-cs"/>
              </a:rPr>
              <a:t>8. </a:t>
            </a:r>
            <a:r>
              <a:rPr lang="it-IT" b="1" i="1" dirty="0">
                <a:ea typeface="+mn-ea"/>
                <a:cs typeface="+mn-cs"/>
              </a:rPr>
              <a:t>servirsi delle nuove tecnologie</a:t>
            </a:r>
            <a:endParaRPr lang="it-IT" b="1"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utilizzare software per l’edizione di documenti; </a:t>
            </a:r>
            <a:endParaRPr lang="it-IT"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sfruttare le potenzialità didattiche di software in relazione agli obiettivi dei campi di insegnamento;</a:t>
            </a:r>
            <a:endParaRPr lang="it-IT"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comunicare a distanza per mezzo della telematica;</a:t>
            </a:r>
            <a:endParaRPr lang="it-IT" dirty="0">
              <a:ea typeface="+mn-ea"/>
              <a:cs typeface="+mn-cs"/>
            </a:endParaRPr>
          </a:p>
          <a:p>
            <a:pPr marL="538163" indent="-182563" fontAlgn="auto">
              <a:spcAft>
                <a:spcPts val="0"/>
              </a:spcAft>
              <a:buFont typeface="Arial" panose="020B0604020202020204" pitchFamily="34" charset="0"/>
              <a:buChar char="•"/>
              <a:defRPr/>
            </a:pPr>
            <a:r>
              <a:rPr lang="it-IT" i="1" dirty="0" smtClean="0">
                <a:ea typeface="+mn-ea"/>
                <a:cs typeface="+mn-cs"/>
              </a:rPr>
              <a:t>utilizzare </a:t>
            </a:r>
            <a:r>
              <a:rPr lang="it-IT" i="1" dirty="0">
                <a:ea typeface="+mn-ea"/>
                <a:cs typeface="+mn-cs"/>
              </a:rPr>
              <a:t>gli strumenti multimediali nel proprio insegnamento</a:t>
            </a:r>
            <a:r>
              <a:rPr lang="it-IT" i="1" dirty="0" smtClean="0">
                <a:ea typeface="+mn-ea"/>
                <a:cs typeface="+mn-cs"/>
              </a:rPr>
              <a:t>.</a:t>
            </a:r>
            <a:endParaRPr lang="it-IT" dirty="0">
              <a:ea typeface="+mn-ea"/>
              <a:cs typeface="+mn-cs"/>
            </a:endParaRPr>
          </a:p>
        </p:txBody>
      </p:sp>
      <p:sp>
        <p:nvSpPr>
          <p:cNvPr id="4" name="Titolo 1"/>
          <p:cNvSpPr>
            <a:spLocks noGrp="1"/>
          </p:cNvSpPr>
          <p:nvPr>
            <p:ph type="title"/>
          </p:nvPr>
        </p:nvSpPr>
        <p:spPr/>
        <p:txBody>
          <a:bodyPr rtlCol="0">
            <a:normAutofit fontScale="90000"/>
          </a:bodyPr>
          <a:lstStyle/>
          <a:p>
            <a:pPr fontAlgn="auto">
              <a:lnSpc>
                <a:spcPct val="115000"/>
              </a:lnSpc>
              <a:spcAft>
                <a:spcPts val="0"/>
              </a:spcAft>
              <a:defRPr/>
            </a:pPr>
            <a:r>
              <a:rPr lang="it-IT" sz="3100" b="1" i="1" dirty="0" smtClean="0">
                <a:solidFill>
                  <a:srgbClr val="0070C0"/>
                </a:solidFill>
                <a:ea typeface="Calibri"/>
                <a:cs typeface="Times New Roman"/>
              </a:rPr>
              <a:t/>
            </a:r>
            <a:br>
              <a:rPr lang="it-IT" sz="3100" b="1" i="1" dirty="0" smtClean="0">
                <a:solidFill>
                  <a:srgbClr val="0070C0"/>
                </a:solidFill>
                <a:ea typeface="Calibri"/>
                <a:cs typeface="Times New Roman"/>
              </a:rPr>
            </a:br>
            <a:r>
              <a:rPr lang="it-IT" sz="3100" b="1" i="1" dirty="0" smtClean="0">
                <a:solidFill>
                  <a:srgbClr val="0070C0"/>
                </a:solidFill>
                <a:ea typeface="Calibri"/>
                <a:cs typeface="Times New Roman"/>
              </a:rPr>
              <a:t>LE SUB-COMPETENZE</a:t>
            </a:r>
            <a:r>
              <a:rPr lang="it-IT" sz="3100" dirty="0">
                <a:ea typeface="Calibri"/>
                <a:cs typeface="Times New Roman"/>
              </a:rPr>
              <a:t/>
            </a:r>
            <a:br>
              <a:rPr lang="it-IT" sz="3100" dirty="0">
                <a:ea typeface="Calibri"/>
                <a:cs typeface="Times New Roman"/>
              </a:rPr>
            </a:br>
            <a:r>
              <a:rPr lang="it-IT" sz="3100" b="1" i="1" dirty="0" smtClean="0">
                <a:solidFill>
                  <a:srgbClr val="C00000"/>
                </a:solidFill>
                <a:ea typeface="Calibri"/>
                <a:cs typeface="Times New Roman"/>
              </a:rPr>
              <a:t>LAVORO FUORI DALL’AULA</a:t>
            </a:r>
            <a:r>
              <a:rPr lang="it-IT" sz="4000" dirty="0">
                <a:ea typeface="Calibri"/>
                <a:cs typeface="Times New Roman"/>
              </a:rPr>
              <a:t/>
            </a:r>
            <a:br>
              <a:rPr lang="it-IT" sz="4000" dirty="0">
                <a:ea typeface="Calibri"/>
                <a:cs typeface="Times New Roman"/>
              </a:rPr>
            </a:br>
            <a:endParaRPr lang="it-IT" dirty="0">
              <a:ea typeface="+mj-ea"/>
              <a:cs typeface="+mj-cs"/>
            </a:endParaRP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rtlCol="0">
            <a:normAutofit fontScale="62500" lnSpcReduction="20000"/>
          </a:bodyPr>
          <a:lstStyle/>
          <a:p>
            <a:pPr marL="0" indent="0" fontAlgn="auto">
              <a:spcAft>
                <a:spcPts val="0"/>
              </a:spcAft>
              <a:buFont typeface="Arial" panose="020B0604020202020204" pitchFamily="34" charset="0"/>
              <a:buNone/>
              <a:defRPr/>
            </a:pPr>
            <a:r>
              <a:rPr lang="it-IT" i="1" dirty="0">
                <a:ea typeface="+mn-ea"/>
                <a:cs typeface="+mn-cs"/>
              </a:rPr>
              <a:t>9. </a:t>
            </a:r>
            <a:r>
              <a:rPr lang="it-IT" b="1" i="1" dirty="0">
                <a:ea typeface="+mn-ea"/>
                <a:cs typeface="+mn-cs"/>
              </a:rPr>
              <a:t>affrontare i doveri e i dilemmi della professione</a:t>
            </a:r>
            <a:endParaRPr lang="it-IT" b="1"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prevenire la violenza a scuola e nelle città; </a:t>
            </a:r>
            <a:endParaRPr lang="it-IT"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lottare contro i pregiudizi e le discriminazioni sessuali, etniche e sociali; </a:t>
            </a:r>
            <a:endParaRPr lang="it-IT"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partecipare alla costruzione di regole di vita comune riguardanti la disciplina a scuola, le sanzioni, l’apprezzamento della condotta; </a:t>
            </a:r>
            <a:endParaRPr lang="it-IT"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analizzare la relazione pedagogica, l’autorità, la comunicazione in classe; </a:t>
            </a:r>
            <a:endParaRPr lang="it-IT"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sviluppare il senso di responsabilità, la solidarietà, il sentimento di giustizia.</a:t>
            </a:r>
            <a:endParaRPr lang="it-IT" dirty="0">
              <a:ea typeface="+mn-ea"/>
              <a:cs typeface="+mn-cs"/>
            </a:endParaRPr>
          </a:p>
          <a:p>
            <a:pPr marL="0" indent="0" fontAlgn="auto">
              <a:spcAft>
                <a:spcPts val="0"/>
              </a:spcAft>
              <a:buFont typeface="Arial" panose="020B0604020202020204" pitchFamily="34" charset="0"/>
              <a:buNone/>
              <a:defRPr/>
            </a:pPr>
            <a:r>
              <a:rPr lang="it-IT" i="1" dirty="0">
                <a:ea typeface="+mn-ea"/>
                <a:cs typeface="+mn-cs"/>
              </a:rPr>
              <a:t> </a:t>
            </a:r>
            <a:endParaRPr lang="it-IT" dirty="0">
              <a:ea typeface="+mn-ea"/>
              <a:cs typeface="+mn-cs"/>
            </a:endParaRPr>
          </a:p>
          <a:p>
            <a:pPr marL="0" indent="0" fontAlgn="auto">
              <a:spcAft>
                <a:spcPts val="0"/>
              </a:spcAft>
              <a:buFont typeface="Arial" panose="020B0604020202020204" pitchFamily="34" charset="0"/>
              <a:buNone/>
              <a:defRPr/>
            </a:pPr>
            <a:r>
              <a:rPr lang="it-IT" i="1" dirty="0">
                <a:ea typeface="+mn-ea"/>
                <a:cs typeface="+mn-cs"/>
              </a:rPr>
              <a:t>10. </a:t>
            </a:r>
            <a:r>
              <a:rPr lang="it-IT" b="1" i="1" dirty="0">
                <a:ea typeface="+mn-ea"/>
                <a:cs typeface="+mn-cs"/>
              </a:rPr>
              <a:t>gestire la propria formazione continua</a:t>
            </a:r>
            <a:endParaRPr lang="it-IT" b="1"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sapere esplicitare le proprie pratiche didattiche; </a:t>
            </a:r>
            <a:endParaRPr lang="it-IT"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redigere il proprio bilancio di competenze e il proprio programma personale di formazione continua; </a:t>
            </a:r>
            <a:endParaRPr lang="it-IT" dirty="0">
              <a:ea typeface="+mn-ea"/>
              <a:cs typeface="+mn-cs"/>
            </a:endParaRPr>
          </a:p>
          <a:p>
            <a:pPr marL="538163" indent="-182563" fontAlgn="auto">
              <a:spcAft>
                <a:spcPts val="0"/>
              </a:spcAft>
              <a:buFont typeface="Arial" panose="020B0604020202020204" pitchFamily="34" charset="0"/>
              <a:buChar char="•"/>
              <a:defRPr/>
            </a:pPr>
            <a:r>
              <a:rPr lang="it-IT" i="1" dirty="0">
                <a:ea typeface="+mn-ea"/>
                <a:cs typeface="+mn-cs"/>
              </a:rPr>
              <a:t>negoziare un progetto di formazione comune con colleghi (gruppo, scuola, rete).</a:t>
            </a:r>
            <a:endParaRPr lang="it-IT" dirty="0">
              <a:ea typeface="+mn-ea"/>
              <a:cs typeface="+mn-cs"/>
            </a:endParaRPr>
          </a:p>
          <a:p>
            <a:pPr marL="0" indent="0" fontAlgn="auto">
              <a:spcAft>
                <a:spcPts val="0"/>
              </a:spcAft>
              <a:buFont typeface="Arial" panose="020B0604020202020204" pitchFamily="34" charset="0"/>
              <a:buNone/>
              <a:defRPr/>
            </a:pPr>
            <a:endParaRPr lang="it-IT" dirty="0">
              <a:ea typeface="+mn-ea"/>
              <a:cs typeface="+mn-cs"/>
            </a:endParaRPr>
          </a:p>
        </p:txBody>
      </p:sp>
      <p:sp>
        <p:nvSpPr>
          <p:cNvPr id="4" name="Titolo 1"/>
          <p:cNvSpPr>
            <a:spLocks noGrp="1"/>
          </p:cNvSpPr>
          <p:nvPr>
            <p:ph type="title"/>
          </p:nvPr>
        </p:nvSpPr>
        <p:spPr/>
        <p:txBody>
          <a:bodyPr rtlCol="0">
            <a:normAutofit fontScale="90000"/>
          </a:bodyPr>
          <a:lstStyle/>
          <a:p>
            <a:pPr fontAlgn="auto">
              <a:lnSpc>
                <a:spcPct val="115000"/>
              </a:lnSpc>
              <a:spcAft>
                <a:spcPts val="0"/>
              </a:spcAft>
              <a:defRPr/>
            </a:pPr>
            <a:r>
              <a:rPr lang="it-IT" sz="3100" b="1" i="1" dirty="0" smtClean="0">
                <a:solidFill>
                  <a:srgbClr val="0070C0"/>
                </a:solidFill>
                <a:ea typeface="Calibri"/>
                <a:cs typeface="Times New Roman"/>
              </a:rPr>
              <a:t/>
            </a:r>
            <a:br>
              <a:rPr lang="it-IT" sz="3100" b="1" i="1" dirty="0" smtClean="0">
                <a:solidFill>
                  <a:srgbClr val="0070C0"/>
                </a:solidFill>
                <a:ea typeface="Calibri"/>
                <a:cs typeface="Times New Roman"/>
              </a:rPr>
            </a:br>
            <a:r>
              <a:rPr lang="it-IT" sz="3100" b="1" i="1" dirty="0" smtClean="0">
                <a:solidFill>
                  <a:srgbClr val="0070C0"/>
                </a:solidFill>
                <a:ea typeface="Calibri"/>
                <a:cs typeface="Times New Roman"/>
              </a:rPr>
              <a:t>LE SUB-COMPETENZE</a:t>
            </a:r>
            <a:r>
              <a:rPr lang="it-IT" sz="3100" dirty="0">
                <a:ea typeface="Calibri"/>
                <a:cs typeface="Times New Roman"/>
              </a:rPr>
              <a:t/>
            </a:r>
            <a:br>
              <a:rPr lang="it-IT" sz="3100" dirty="0">
                <a:ea typeface="Calibri"/>
                <a:cs typeface="Times New Roman"/>
              </a:rPr>
            </a:br>
            <a:r>
              <a:rPr lang="it-IT" sz="3100" b="1" i="1" dirty="0" smtClean="0">
                <a:solidFill>
                  <a:srgbClr val="C00000"/>
                </a:solidFill>
                <a:ea typeface="Calibri"/>
                <a:cs typeface="Times New Roman"/>
              </a:rPr>
              <a:t>COSTRUZIONE E SENSO DELLA PROFESSIONE</a:t>
            </a:r>
            <a:r>
              <a:rPr lang="it-IT" sz="4000" dirty="0" smtClean="0">
                <a:ea typeface="Calibri"/>
                <a:cs typeface="Times New Roman"/>
              </a:rPr>
              <a:t/>
            </a:r>
            <a:br>
              <a:rPr lang="it-IT" sz="4000" dirty="0" smtClean="0">
                <a:ea typeface="Calibri"/>
                <a:cs typeface="Times New Roman"/>
              </a:rPr>
            </a:br>
            <a:endParaRPr lang="it-IT" dirty="0">
              <a:ea typeface="+mj-ea"/>
              <a:cs typeface="+mj-cs"/>
            </a:endParaRP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Alessandra Cenerini - ADI</a:t>
            </a:r>
            <a:endParaRPr lang="it-IT" dirty="0"/>
          </a:p>
        </p:txBody>
      </p:sp>
      <p:sp>
        <p:nvSpPr>
          <p:cNvPr id="3" name="Segnaposto contenuto 2"/>
          <p:cNvSpPr>
            <a:spLocks noGrp="1"/>
          </p:cNvSpPr>
          <p:nvPr>
            <p:ph idx="1"/>
          </p:nvPr>
        </p:nvSpPr>
        <p:spPr/>
        <p:txBody>
          <a:bodyPr/>
          <a:lstStyle/>
          <a:p>
            <a:pPr marL="0" indent="0">
              <a:buNone/>
            </a:pPr>
            <a:r>
              <a:rPr lang="it-IT" sz="2000" dirty="0"/>
              <a:t>Se gli standard professionali delineano le competenze che devono padroneggiare i singoli insegnanti, il </a:t>
            </a:r>
            <a:r>
              <a:rPr lang="it-IT" sz="2400" b="1" dirty="0"/>
              <a:t>capitale professionale </a:t>
            </a:r>
            <a:r>
              <a:rPr lang="it-IT" sz="2000" dirty="0"/>
              <a:t>è il tentativo più recente </a:t>
            </a:r>
            <a:r>
              <a:rPr lang="it-IT" sz="2000" dirty="0" smtClean="0"/>
              <a:t>(</a:t>
            </a:r>
            <a:r>
              <a:rPr lang="it-IT" sz="2000" dirty="0"/>
              <a:t>Andy </a:t>
            </a:r>
            <a:r>
              <a:rPr lang="it-IT" sz="2000" dirty="0" err="1"/>
              <a:t>Hargreaves</a:t>
            </a:r>
            <a:r>
              <a:rPr lang="it-IT" sz="2000" dirty="0"/>
              <a:t> e Michael </a:t>
            </a:r>
            <a:r>
              <a:rPr lang="it-IT" sz="2000" dirty="0" err="1"/>
              <a:t>Fullan</a:t>
            </a:r>
            <a:r>
              <a:rPr lang="it-IT" sz="2000" dirty="0"/>
              <a:t> </a:t>
            </a:r>
            <a:r>
              <a:rPr lang="it-IT" sz="2000" dirty="0" smtClean="0"/>
              <a:t>, 2012</a:t>
            </a:r>
            <a:r>
              <a:rPr lang="it-IT" sz="2000" dirty="0" smtClean="0"/>
              <a:t>) di </a:t>
            </a:r>
            <a:r>
              <a:rPr lang="it-IT" sz="2000" dirty="0"/>
              <a:t>definire </a:t>
            </a:r>
            <a:r>
              <a:rPr lang="it-IT" sz="2000" b="1" dirty="0">
                <a:solidFill>
                  <a:srgbClr val="C00000"/>
                </a:solidFill>
              </a:rPr>
              <a:t>che cos’è la </a:t>
            </a:r>
            <a:r>
              <a:rPr lang="it-IT" sz="2000" b="1" i="1" dirty="0">
                <a:solidFill>
                  <a:srgbClr val="C00000"/>
                </a:solidFill>
              </a:rPr>
              <a:t>professione docente </a:t>
            </a:r>
            <a:r>
              <a:rPr lang="it-IT" sz="2000" b="1" dirty="0">
                <a:solidFill>
                  <a:srgbClr val="C00000"/>
                </a:solidFill>
              </a:rPr>
              <a:t>e come si sviluppa. </a:t>
            </a:r>
          </a:p>
          <a:p>
            <a:pPr marL="0" indent="0">
              <a:buNone/>
            </a:pPr>
            <a:r>
              <a:rPr lang="it-IT" sz="2000" dirty="0"/>
              <a:t>Il punto fondamentale è l’affermazione netta e inequivocabile che questa professione è costituita da </a:t>
            </a:r>
            <a:r>
              <a:rPr lang="it-IT" sz="2400" b="1" u="sng" dirty="0"/>
              <a:t>responsabilità e compiti collettivi </a:t>
            </a:r>
            <a:r>
              <a:rPr lang="it-IT" sz="2000" dirty="0"/>
              <a:t>a cui ciascuno contribuisce</a:t>
            </a:r>
            <a:r>
              <a:rPr lang="it-IT" sz="2000" b="1" dirty="0"/>
              <a:t>. </a:t>
            </a:r>
            <a:endParaRPr lang="it-IT" sz="2000" dirty="0"/>
          </a:p>
          <a:p>
            <a:pPr marL="0" indent="0">
              <a:buNone/>
            </a:pPr>
            <a:r>
              <a:rPr lang="it-IT" sz="2000" dirty="0"/>
              <a:t>Questa è la vera svolta operata in questo secolo: </a:t>
            </a:r>
            <a:r>
              <a:rPr lang="it-IT" sz="2000" b="1" dirty="0">
                <a:solidFill>
                  <a:srgbClr val="C00000"/>
                </a:solidFill>
              </a:rPr>
              <a:t>il superamento della concezione del singolo bravo insegnante chiuso nella propria classe</a:t>
            </a:r>
            <a:r>
              <a:rPr lang="it-IT" sz="2000" dirty="0"/>
              <a:t>. Ed è avendo ben chiara questa caratteristica che si possono pianificare efficaci interventi nei confronti degli insegnanti. </a:t>
            </a:r>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1560074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PC=f (HC, SC, DC)</a:t>
            </a:r>
            <a:endParaRPr lang="it-IT" dirty="0"/>
          </a:p>
        </p:txBody>
      </p:sp>
      <p:sp>
        <p:nvSpPr>
          <p:cNvPr id="3" name="Segnaposto contenuto 2"/>
          <p:cNvSpPr>
            <a:spLocks noGrp="1"/>
          </p:cNvSpPr>
          <p:nvPr>
            <p:ph idx="1"/>
          </p:nvPr>
        </p:nvSpPr>
        <p:spPr/>
        <p:txBody>
          <a:bodyPr/>
          <a:lstStyle/>
          <a:p>
            <a:pPr marL="0" indent="0">
              <a:buNone/>
            </a:pPr>
            <a:r>
              <a:rPr lang="it-IT" sz="2000" dirty="0"/>
              <a:t>Il </a:t>
            </a:r>
            <a:r>
              <a:rPr lang="it-IT" sz="2000" b="1" i="1" dirty="0"/>
              <a:t>Capitale Professionale</a:t>
            </a:r>
            <a:r>
              <a:rPr lang="it-IT" sz="2000" i="1" dirty="0"/>
              <a:t>, </a:t>
            </a:r>
            <a:r>
              <a:rPr lang="it-IT" sz="2000" dirty="0"/>
              <a:t>nella formulazione di Andy </a:t>
            </a:r>
            <a:r>
              <a:rPr lang="it-IT" sz="2000" dirty="0" err="1"/>
              <a:t>Hargreaves</a:t>
            </a:r>
            <a:r>
              <a:rPr lang="it-IT" sz="2000" dirty="0"/>
              <a:t> e Michael </a:t>
            </a:r>
            <a:r>
              <a:rPr lang="it-IT" sz="2000" dirty="0" err="1"/>
              <a:t>Fullan</a:t>
            </a:r>
            <a:r>
              <a:rPr lang="it-IT" sz="2000" dirty="0"/>
              <a:t> </a:t>
            </a:r>
            <a:r>
              <a:rPr lang="it-IT" sz="2000" b="1" dirty="0"/>
              <a:t>è costituito da: </a:t>
            </a:r>
            <a:endParaRPr lang="it-IT" sz="2000" dirty="0"/>
          </a:p>
          <a:p>
            <a:pPr marL="0" indent="0">
              <a:buNone/>
            </a:pPr>
            <a:r>
              <a:rPr lang="it-IT" sz="2000" b="1" i="1" dirty="0"/>
              <a:t>1) Capitale Umano, </a:t>
            </a:r>
            <a:r>
              <a:rPr lang="it-IT" sz="2000" dirty="0"/>
              <a:t>rappresentato dalle </a:t>
            </a:r>
            <a:r>
              <a:rPr lang="it-IT" sz="2000" b="1" dirty="0">
                <a:solidFill>
                  <a:srgbClr val="C00000"/>
                </a:solidFill>
              </a:rPr>
              <a:t>competenze che i singoli insegnanti devono possedere</a:t>
            </a:r>
            <a:r>
              <a:rPr lang="it-IT" sz="2000" dirty="0"/>
              <a:t>, acquisite tramite qualificata formazione iniziale e rigorosa selezione all’accesso . </a:t>
            </a:r>
          </a:p>
          <a:p>
            <a:pPr marL="0" indent="0">
              <a:buNone/>
            </a:pPr>
            <a:r>
              <a:rPr lang="it-IT" sz="2000" b="1" i="1" dirty="0"/>
              <a:t>2) Capitale Sociale</a:t>
            </a:r>
            <a:r>
              <a:rPr lang="it-IT" sz="2000" b="1" i="1" dirty="0" smtClean="0"/>
              <a:t>, </a:t>
            </a:r>
            <a:r>
              <a:rPr lang="it-IT" sz="2000" dirty="0" smtClean="0"/>
              <a:t>costruito </a:t>
            </a:r>
            <a:r>
              <a:rPr lang="it-IT" sz="2000" dirty="0"/>
              <a:t>attraverso </a:t>
            </a:r>
            <a:r>
              <a:rPr lang="it-IT" sz="2000" b="1" dirty="0">
                <a:solidFill>
                  <a:srgbClr val="C00000"/>
                </a:solidFill>
              </a:rPr>
              <a:t>la condivisione delle responsabilità, la costruzione di reti di relazioni dentro e fuori la scuola</a:t>
            </a:r>
            <a:r>
              <a:rPr lang="it-IT" sz="2000" dirty="0"/>
              <a:t>, la fiducia, la reciproca assistenza e collaborazione, sostenute da un’adeguata e articolata organizzazione del lavoro. </a:t>
            </a:r>
          </a:p>
          <a:p>
            <a:pPr marL="0" indent="0">
              <a:buNone/>
            </a:pPr>
            <a:r>
              <a:rPr lang="it-IT" sz="2000" b="1" i="1" dirty="0"/>
              <a:t>3) Capitale Decisionale, </a:t>
            </a:r>
            <a:r>
              <a:rPr lang="it-IT" sz="2000" dirty="0"/>
              <a:t>determinato </a:t>
            </a:r>
            <a:r>
              <a:rPr lang="it-IT" sz="2000" b="1" dirty="0">
                <a:solidFill>
                  <a:srgbClr val="C00000"/>
                </a:solidFill>
              </a:rPr>
              <a:t>dall’assunzione collegiale di decisioni </a:t>
            </a:r>
            <a:r>
              <a:rPr lang="it-IT" sz="2000" dirty="0"/>
              <a:t>informate attraverso l’uso costante dei dati e della rendicontazione. Questa </a:t>
            </a:r>
            <a:r>
              <a:rPr lang="it-IT" sz="2000" b="1" dirty="0">
                <a:solidFill>
                  <a:srgbClr val="C00000"/>
                </a:solidFill>
              </a:rPr>
              <a:t>responsabilità collettiva </a:t>
            </a:r>
            <a:r>
              <a:rPr lang="it-IT" sz="2000" dirty="0"/>
              <a:t>delle decisioni e dei risultati, non solo dei propri alunni e della propria disciplina, ma </a:t>
            </a:r>
            <a:r>
              <a:rPr lang="it-IT" sz="2000" b="1" dirty="0">
                <a:solidFill>
                  <a:srgbClr val="C00000"/>
                </a:solidFill>
              </a:rPr>
              <a:t>di tutti gli alunni della scuola e di tutte le discipline</a:t>
            </a:r>
            <a:r>
              <a:rPr lang="it-IT" sz="2000" dirty="0"/>
              <a:t>, è forse l’elemento in assoluto più importante e “rivoluzionario”. </a:t>
            </a:r>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826999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1"/>
          <p:cNvSpPr>
            <a:spLocks noGrp="1"/>
          </p:cNvSpPr>
          <p:nvPr>
            <p:ph type="title"/>
          </p:nvPr>
        </p:nvSpPr>
        <p:spPr/>
        <p:txBody>
          <a:bodyPr/>
          <a:lstStyle/>
          <a:p>
            <a:r>
              <a:rPr lang="it-IT" sz="2400" dirty="0">
                <a:latin typeface="Calibri" charset="0"/>
              </a:rPr>
              <a:t>Complessivamente, tutte le indagini OECD –Ceri, fine anni ’90 e inizio anni 2000, indicano le seguenti competenze, come indicatori del “bravo insegnante»:</a:t>
            </a:r>
          </a:p>
        </p:txBody>
      </p:sp>
      <p:sp>
        <p:nvSpPr>
          <p:cNvPr id="3" name="Segnaposto contenuto 2"/>
          <p:cNvSpPr>
            <a:spLocks noGrp="1"/>
          </p:cNvSpPr>
          <p:nvPr>
            <p:ph idx="1"/>
          </p:nvPr>
        </p:nvSpPr>
        <p:spPr/>
        <p:txBody>
          <a:bodyPr rtlCol="0">
            <a:normAutofit lnSpcReduction="10000"/>
          </a:bodyPr>
          <a:lstStyle/>
          <a:p>
            <a:pPr marL="715963" fontAlgn="auto">
              <a:spcAft>
                <a:spcPts val="0"/>
              </a:spcAft>
              <a:defRPr/>
            </a:pPr>
            <a:r>
              <a:rPr lang="it-IT" b="1" dirty="0" smtClean="0">
                <a:solidFill>
                  <a:srgbClr val="000000"/>
                </a:solidFill>
                <a:ea typeface="+mn-ea"/>
                <a:cs typeface="+mn-cs"/>
              </a:rPr>
              <a:t>Le </a:t>
            </a:r>
            <a:r>
              <a:rPr lang="it-IT" b="1" dirty="0">
                <a:solidFill>
                  <a:srgbClr val="000000"/>
                </a:solidFill>
                <a:ea typeface="+mn-ea"/>
                <a:cs typeface="+mn-cs"/>
              </a:rPr>
              <a:t>competenze metodologico-didattiche </a:t>
            </a:r>
            <a:endParaRPr lang="it-IT" dirty="0">
              <a:solidFill>
                <a:srgbClr val="000000"/>
              </a:solidFill>
              <a:ea typeface="+mn-ea"/>
              <a:cs typeface="+mn-cs"/>
            </a:endParaRPr>
          </a:p>
          <a:p>
            <a:pPr marL="715963" fontAlgn="auto">
              <a:spcAft>
                <a:spcPts val="0"/>
              </a:spcAft>
              <a:defRPr/>
            </a:pPr>
            <a:r>
              <a:rPr lang="it-IT" b="1" dirty="0" smtClean="0">
                <a:solidFill>
                  <a:srgbClr val="000000"/>
                </a:solidFill>
                <a:ea typeface="+mn-ea"/>
                <a:cs typeface="+mn-cs"/>
              </a:rPr>
              <a:t>Le </a:t>
            </a:r>
            <a:r>
              <a:rPr lang="it-IT" b="1" dirty="0">
                <a:solidFill>
                  <a:srgbClr val="000000"/>
                </a:solidFill>
                <a:ea typeface="+mn-ea"/>
                <a:cs typeface="+mn-cs"/>
              </a:rPr>
              <a:t>competenze disciplinari </a:t>
            </a:r>
            <a:endParaRPr lang="it-IT" dirty="0">
              <a:solidFill>
                <a:srgbClr val="000000"/>
              </a:solidFill>
              <a:ea typeface="+mn-ea"/>
              <a:cs typeface="+mn-cs"/>
            </a:endParaRPr>
          </a:p>
          <a:p>
            <a:pPr marL="715963" fontAlgn="auto">
              <a:spcAft>
                <a:spcPts val="0"/>
              </a:spcAft>
              <a:defRPr/>
            </a:pPr>
            <a:r>
              <a:rPr lang="it-IT" b="1" dirty="0" smtClean="0">
                <a:solidFill>
                  <a:srgbClr val="000000"/>
                </a:solidFill>
                <a:ea typeface="+mn-ea"/>
                <a:cs typeface="+mn-cs"/>
              </a:rPr>
              <a:t>Le </a:t>
            </a:r>
            <a:r>
              <a:rPr lang="it-IT" b="1" dirty="0">
                <a:solidFill>
                  <a:srgbClr val="000000"/>
                </a:solidFill>
                <a:ea typeface="+mn-ea"/>
                <a:cs typeface="+mn-cs"/>
              </a:rPr>
              <a:t>competenze comunicative e relazionali </a:t>
            </a:r>
            <a:endParaRPr lang="it-IT" dirty="0">
              <a:solidFill>
                <a:srgbClr val="000000"/>
              </a:solidFill>
              <a:ea typeface="+mn-ea"/>
              <a:cs typeface="+mn-cs"/>
            </a:endParaRPr>
          </a:p>
          <a:p>
            <a:pPr marL="715963" fontAlgn="auto">
              <a:spcAft>
                <a:spcPts val="0"/>
              </a:spcAft>
              <a:defRPr/>
            </a:pPr>
            <a:r>
              <a:rPr lang="it-IT" b="1" dirty="0" smtClean="0">
                <a:solidFill>
                  <a:srgbClr val="000000"/>
                </a:solidFill>
                <a:ea typeface="+mn-ea"/>
                <a:cs typeface="+mn-cs"/>
              </a:rPr>
              <a:t>Le </a:t>
            </a:r>
            <a:r>
              <a:rPr lang="it-IT" b="1" dirty="0">
                <a:solidFill>
                  <a:srgbClr val="000000"/>
                </a:solidFill>
                <a:ea typeface="+mn-ea"/>
                <a:cs typeface="+mn-cs"/>
              </a:rPr>
              <a:t>competenze organizzative (</a:t>
            </a:r>
            <a:r>
              <a:rPr lang="it-IT" b="1" dirty="0" smtClean="0">
                <a:solidFill>
                  <a:srgbClr val="000000"/>
                </a:solidFill>
                <a:ea typeface="+mn-ea"/>
                <a:cs typeface="+mn-cs"/>
              </a:rPr>
              <a:t>che riguardano </a:t>
            </a:r>
            <a:r>
              <a:rPr lang="it-IT" b="1" dirty="0">
                <a:solidFill>
                  <a:srgbClr val="000000"/>
                </a:solidFill>
                <a:ea typeface="+mn-ea"/>
                <a:cs typeface="+mn-cs"/>
              </a:rPr>
              <a:t>anche l’insieme delle attività esterne alla classe) </a:t>
            </a:r>
            <a:endParaRPr lang="it-IT" dirty="0">
              <a:solidFill>
                <a:srgbClr val="000000"/>
              </a:solidFill>
              <a:ea typeface="+mn-ea"/>
              <a:cs typeface="+mn-cs"/>
            </a:endParaRPr>
          </a:p>
          <a:p>
            <a:pPr marL="715963" fontAlgn="auto">
              <a:spcAft>
                <a:spcPts val="0"/>
              </a:spcAft>
              <a:defRPr/>
            </a:pPr>
            <a:r>
              <a:rPr lang="it-IT" b="1" dirty="0" smtClean="0">
                <a:solidFill>
                  <a:srgbClr val="000000"/>
                </a:solidFill>
                <a:ea typeface="+mn-ea"/>
                <a:cs typeface="+mn-cs"/>
              </a:rPr>
              <a:t>La </a:t>
            </a:r>
            <a:r>
              <a:rPr lang="it-IT" b="1" dirty="0">
                <a:solidFill>
                  <a:srgbClr val="000000"/>
                </a:solidFill>
                <a:ea typeface="+mn-ea"/>
                <a:cs typeface="+mn-cs"/>
              </a:rPr>
              <a:t>“riflessività”, cioè la capacità di riflettere criticamente sulla propria pratica professionale </a:t>
            </a:r>
            <a:endParaRPr lang="it-IT" dirty="0">
              <a:solidFill>
                <a:srgbClr val="000000"/>
              </a:solidFill>
              <a:ea typeface="+mn-ea"/>
              <a:cs typeface="+mn-cs"/>
            </a:endParaRPr>
          </a:p>
          <a:p>
            <a:pPr marL="0" indent="0" fontAlgn="auto">
              <a:spcAft>
                <a:spcPts val="0"/>
              </a:spcAft>
              <a:buNone/>
              <a:defRPr/>
            </a:pPr>
            <a:endParaRPr lang="it-IT" dirty="0">
              <a:ea typeface="+mn-ea"/>
              <a:cs typeface="+mn-cs"/>
            </a:endParaRP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lstStyle/>
          <a:p>
            <a:r>
              <a:rPr lang="it-IT" sz="2800" b="1" dirty="0" smtClean="0"/>
              <a:t>ADI - MODELLO </a:t>
            </a:r>
            <a:r>
              <a:rPr lang="it-IT" sz="2800" b="1" dirty="0"/>
              <a:t>DI ECCELLENZA PROFESSIONALE </a:t>
            </a:r>
            <a:br>
              <a:rPr lang="it-IT" sz="2800" b="1" dirty="0"/>
            </a:br>
            <a:r>
              <a:rPr lang="it-IT" sz="2800" b="1" dirty="0" smtClean="0"/>
              <a:t>I </a:t>
            </a:r>
            <a:r>
              <a:rPr lang="it-IT" sz="2800" b="1" dirty="0"/>
              <a:t>5 PRINCIPI FONDANTI</a:t>
            </a:r>
            <a:endParaRPr lang="it-IT" sz="2800" dirty="0"/>
          </a:p>
        </p:txBody>
      </p:sp>
      <p:sp>
        <p:nvSpPr>
          <p:cNvPr id="3" name="Segnaposto contenuto 2"/>
          <p:cNvSpPr>
            <a:spLocks noGrp="1"/>
          </p:cNvSpPr>
          <p:nvPr>
            <p:ph idx="1"/>
          </p:nvPr>
        </p:nvSpPr>
        <p:spPr>
          <a:xfrm>
            <a:off x="457200" y="1268760"/>
            <a:ext cx="8229600" cy="4857403"/>
          </a:xfrm>
        </p:spPr>
        <p:txBody>
          <a:bodyPr/>
          <a:lstStyle/>
          <a:p>
            <a:pPr marL="266700" indent="-266700">
              <a:buNone/>
            </a:pPr>
            <a:r>
              <a:rPr lang="it-IT" sz="2400" b="1" dirty="0" smtClean="0"/>
              <a:t>1</a:t>
            </a:r>
            <a:r>
              <a:rPr lang="it-IT" sz="2400" b="1" dirty="0"/>
              <a:t>. </a:t>
            </a:r>
            <a:r>
              <a:rPr lang="it-IT" sz="2400" b="1" dirty="0">
                <a:solidFill>
                  <a:srgbClr val="C00000"/>
                </a:solidFill>
              </a:rPr>
              <a:t>Gli insegnanti dedicano il loro impegno al successo formativo </a:t>
            </a:r>
            <a:r>
              <a:rPr lang="it-IT" sz="2400" b="1" dirty="0" smtClean="0">
                <a:solidFill>
                  <a:srgbClr val="C00000"/>
                </a:solidFill>
              </a:rPr>
              <a:t>  di </a:t>
            </a:r>
            <a:r>
              <a:rPr lang="it-IT" sz="2400" b="1" dirty="0">
                <a:solidFill>
                  <a:srgbClr val="C00000"/>
                </a:solidFill>
              </a:rPr>
              <a:t>tutti gli allievi</a:t>
            </a:r>
            <a:r>
              <a:rPr lang="it-IT" sz="2400" b="1" dirty="0"/>
              <a:t>. </a:t>
            </a:r>
            <a:endParaRPr lang="it-IT" sz="2400" dirty="0"/>
          </a:p>
          <a:p>
            <a:pPr marL="804863"/>
            <a:r>
              <a:rPr lang="it-IT" sz="2200" i="1" dirty="0" smtClean="0"/>
              <a:t>Il </a:t>
            </a:r>
            <a:r>
              <a:rPr lang="it-IT" sz="2200" i="1" dirty="0"/>
              <a:t>"principio guida" dell'insegnamento è la convinzione che </a:t>
            </a:r>
            <a:r>
              <a:rPr lang="it-IT" sz="2200" b="1" i="1" dirty="0"/>
              <a:t>tutti gli allievi possono imparare. </a:t>
            </a:r>
            <a:endParaRPr lang="it-IT" sz="2200" b="1" dirty="0"/>
          </a:p>
          <a:p>
            <a:pPr marL="804863"/>
            <a:r>
              <a:rPr lang="it-IT" sz="2200" i="1" dirty="0" smtClean="0"/>
              <a:t>Gli </a:t>
            </a:r>
            <a:r>
              <a:rPr lang="it-IT" sz="2200" i="1" dirty="0"/>
              <a:t>insegnanti si impegnano </a:t>
            </a:r>
            <a:r>
              <a:rPr lang="it-IT" sz="2200" b="1" i="1" dirty="0"/>
              <a:t>a conoscere i singoli allievi, a riconoscerne le differenze e a tenerne conto nell'impostazione del loro insegnamento. </a:t>
            </a:r>
            <a:endParaRPr lang="it-IT" sz="2200" b="1" dirty="0"/>
          </a:p>
          <a:p>
            <a:pPr marL="804863"/>
            <a:r>
              <a:rPr lang="it-IT" sz="2200" i="1" dirty="0" smtClean="0"/>
              <a:t>Gli </a:t>
            </a:r>
            <a:r>
              <a:rPr lang="it-IT" sz="2200" i="1" dirty="0"/>
              <a:t>insegnanti si impegnano </a:t>
            </a:r>
            <a:r>
              <a:rPr lang="it-IT" sz="2200" b="1" i="1" dirty="0"/>
              <a:t>a conoscere e capire le modalità di sviluppo e di apprendimento degli allievi</a:t>
            </a:r>
            <a:r>
              <a:rPr lang="it-IT" sz="2200" i="1" dirty="0"/>
              <a:t>. </a:t>
            </a:r>
            <a:endParaRPr lang="it-IT" sz="2200" dirty="0"/>
          </a:p>
          <a:p>
            <a:pPr marL="804863"/>
            <a:r>
              <a:rPr lang="it-IT" sz="2200" i="1" dirty="0" smtClean="0"/>
              <a:t>Gli </a:t>
            </a:r>
            <a:r>
              <a:rPr lang="it-IT" sz="2200" i="1" dirty="0"/>
              <a:t>insegnanti si preoccupano di dare </a:t>
            </a:r>
            <a:r>
              <a:rPr lang="it-IT" sz="2200" b="1" i="1" dirty="0"/>
              <a:t>a ciascun allievo la giusta parte di attenzione e cura. </a:t>
            </a:r>
            <a:endParaRPr lang="it-IT" sz="2200" b="1" dirty="0"/>
          </a:p>
          <a:p>
            <a:pPr marL="804863"/>
            <a:r>
              <a:rPr lang="it-IT" sz="2200" i="1" dirty="0" smtClean="0"/>
              <a:t>Il </a:t>
            </a:r>
            <a:r>
              <a:rPr lang="it-IT" sz="2200" i="1" dirty="0"/>
              <a:t>compito dell'insegnante va oltre lo sviluppo delle capacità cognitive degli allievi. </a:t>
            </a:r>
            <a:endParaRPr lang="it-IT" sz="2200" dirty="0"/>
          </a:p>
          <a:p>
            <a:endParaRPr lang="it-IT" sz="2400" dirty="0"/>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039415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5577483"/>
          </a:xfrm>
        </p:spPr>
        <p:txBody>
          <a:bodyPr/>
          <a:lstStyle/>
          <a:p>
            <a:pPr marL="444500" indent="-444500">
              <a:buNone/>
            </a:pPr>
            <a:r>
              <a:rPr lang="it-IT" dirty="0"/>
              <a:t>2. </a:t>
            </a:r>
            <a:r>
              <a:rPr lang="it-IT" b="1" dirty="0">
                <a:solidFill>
                  <a:srgbClr val="C00000"/>
                </a:solidFill>
              </a:rPr>
              <a:t>Gli insegnanti hanno un'approfondita </a:t>
            </a:r>
            <a:r>
              <a:rPr lang="it-IT" b="1" dirty="0" smtClean="0">
                <a:solidFill>
                  <a:srgbClr val="C00000"/>
                </a:solidFill>
              </a:rPr>
              <a:t> conoscenza </a:t>
            </a:r>
            <a:r>
              <a:rPr lang="it-IT" b="1" dirty="0">
                <a:solidFill>
                  <a:srgbClr val="C00000"/>
                </a:solidFill>
              </a:rPr>
              <a:t>delle discipline che insegnano e sanno come insegnarle</a:t>
            </a:r>
            <a:r>
              <a:rPr lang="it-IT" dirty="0"/>
              <a:t>.</a:t>
            </a:r>
          </a:p>
          <a:p>
            <a:pPr marL="982663"/>
            <a:r>
              <a:rPr lang="it-IT" sz="2800" i="1" dirty="0" smtClean="0"/>
              <a:t>Gli </a:t>
            </a:r>
            <a:r>
              <a:rPr lang="it-IT" sz="2800" i="1" dirty="0"/>
              <a:t>insegnanti sanno come si crea e si organizza la conoscenza nella loro area </a:t>
            </a:r>
            <a:r>
              <a:rPr lang="it-IT" sz="2800" i="1" dirty="0" smtClean="0"/>
              <a:t>disciplinare   </a:t>
            </a:r>
            <a:r>
              <a:rPr lang="it-IT" sz="2800" i="1" dirty="0"/>
              <a:t>e come questa si collega ad altre discipline.</a:t>
            </a:r>
          </a:p>
          <a:p>
            <a:pPr marL="982663"/>
            <a:r>
              <a:rPr lang="it-IT" sz="2800" i="1" dirty="0" smtClean="0"/>
              <a:t>Gli </a:t>
            </a:r>
            <a:r>
              <a:rPr lang="it-IT" sz="2800" i="1" dirty="0"/>
              <a:t>insegnanti padroneggiano un sapere specialistico, il "sapere insegnare".</a:t>
            </a:r>
          </a:p>
          <a:p>
            <a:pPr marL="982663"/>
            <a:r>
              <a:rPr lang="it-IT" sz="2800" i="1" dirty="0" smtClean="0"/>
              <a:t>Gli </a:t>
            </a:r>
            <a:r>
              <a:rPr lang="it-IT" sz="2800" i="1" dirty="0"/>
              <a:t>insegnanti sanno predisporre molteplici itinerari didattici.</a:t>
            </a: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623205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lstStyle/>
          <a:p>
            <a:pPr marL="444500" indent="-444500">
              <a:buNone/>
            </a:pPr>
            <a:r>
              <a:rPr lang="it-IT" dirty="0"/>
              <a:t>3. </a:t>
            </a:r>
            <a:r>
              <a:rPr lang="it-IT" sz="2800" b="1" dirty="0">
                <a:solidFill>
                  <a:srgbClr val="C00000"/>
                </a:solidFill>
              </a:rPr>
              <a:t>Gli insegnanti sono responsabili dell'organizzazione e del monitoraggio dell'apprendimento.</a:t>
            </a:r>
          </a:p>
          <a:p>
            <a:pPr marL="896938" indent="-266700"/>
            <a:r>
              <a:rPr lang="it-IT" sz="2400" i="1" dirty="0" smtClean="0"/>
              <a:t>Gli </a:t>
            </a:r>
            <a:r>
              <a:rPr lang="it-IT" sz="2400" i="1" dirty="0"/>
              <a:t>insegnanti fanno ricorso a </a:t>
            </a:r>
            <a:r>
              <a:rPr lang="it-IT" sz="2400" b="1" i="1" dirty="0"/>
              <a:t>molteplici metodi </a:t>
            </a:r>
            <a:r>
              <a:rPr lang="it-IT" sz="2400" i="1" dirty="0"/>
              <a:t>per raggiungere i loro </a:t>
            </a:r>
            <a:r>
              <a:rPr lang="it-IT" sz="2400" i="1" dirty="0" smtClean="0"/>
              <a:t>scopi.</a:t>
            </a:r>
          </a:p>
          <a:p>
            <a:pPr marL="896938" indent="-266700"/>
            <a:r>
              <a:rPr lang="it-IT" sz="2400" i="1" dirty="0" smtClean="0"/>
              <a:t>Gli </a:t>
            </a:r>
            <a:r>
              <a:rPr lang="it-IT" sz="2400" i="1" dirty="0"/>
              <a:t>insegnanti sanno </a:t>
            </a:r>
            <a:r>
              <a:rPr lang="it-IT" sz="2400" b="1" i="1" dirty="0"/>
              <a:t>organizzare e guidare gruppi di apprendimento.</a:t>
            </a:r>
          </a:p>
          <a:p>
            <a:pPr marL="896938" indent="-266700"/>
            <a:r>
              <a:rPr lang="it-IT" sz="2400" i="1" dirty="0" smtClean="0"/>
              <a:t>Gli </a:t>
            </a:r>
            <a:r>
              <a:rPr lang="it-IT" sz="2400" i="1" dirty="0"/>
              <a:t>insegnanti sanno </a:t>
            </a:r>
            <a:r>
              <a:rPr lang="it-IT" sz="2400" b="1" i="1" dirty="0"/>
              <a:t>riconoscere e premiare l'impegno degli allievi .</a:t>
            </a:r>
          </a:p>
          <a:p>
            <a:pPr marL="896938" indent="-266700"/>
            <a:r>
              <a:rPr lang="it-IT" sz="2400" i="1" dirty="0" smtClean="0"/>
              <a:t>Gli </a:t>
            </a:r>
            <a:r>
              <a:rPr lang="it-IT" sz="2400" i="1" dirty="0"/>
              <a:t>insegnanti </a:t>
            </a:r>
            <a:r>
              <a:rPr lang="it-IT" sz="2400" b="1" i="1" dirty="0"/>
              <a:t>valutano regolarmente il progresso </a:t>
            </a:r>
            <a:r>
              <a:rPr lang="it-IT" sz="2400" i="1" dirty="0"/>
              <a:t>degli allievi .</a:t>
            </a:r>
          </a:p>
          <a:p>
            <a:pPr marL="896938" indent="-266700"/>
            <a:r>
              <a:rPr lang="it-IT" sz="2400" i="1" dirty="0" smtClean="0"/>
              <a:t>Gli </a:t>
            </a:r>
            <a:r>
              <a:rPr lang="it-IT" sz="2400" i="1" dirty="0"/>
              <a:t>insegnanti sanno </a:t>
            </a:r>
            <a:r>
              <a:rPr lang="it-IT" sz="2400" b="1" i="1" dirty="0"/>
              <a:t>pianificare la propria azione educativa.</a:t>
            </a: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1351782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9"/>
            <a:ext cx="8229600" cy="4680520"/>
          </a:xfrm>
        </p:spPr>
        <p:txBody>
          <a:bodyPr/>
          <a:lstStyle/>
          <a:p>
            <a:pPr marL="444500" indent="-444500">
              <a:buNone/>
            </a:pPr>
            <a:r>
              <a:rPr lang="it-IT" b="1" dirty="0" smtClean="0"/>
              <a:t>4</a:t>
            </a:r>
            <a:r>
              <a:rPr lang="it-IT" b="1" dirty="0"/>
              <a:t>. </a:t>
            </a:r>
            <a:r>
              <a:rPr lang="it-IT" b="1" dirty="0">
                <a:solidFill>
                  <a:srgbClr val="C00000"/>
                </a:solidFill>
              </a:rPr>
              <a:t>Gli insegnanti riflettono sistematicamente sulla pratica didattica e imparano dall'esperienza</a:t>
            </a:r>
            <a:r>
              <a:rPr lang="it-IT" b="1" dirty="0"/>
              <a:t>. </a:t>
            </a:r>
            <a:endParaRPr lang="it-IT" dirty="0"/>
          </a:p>
          <a:p>
            <a:pPr marL="896938" indent="-266700"/>
            <a:r>
              <a:rPr lang="it-IT" sz="2800" i="1" dirty="0" smtClean="0"/>
              <a:t>Gli </a:t>
            </a:r>
            <a:r>
              <a:rPr lang="it-IT" sz="2800" i="1" dirty="0"/>
              <a:t>insegnanti si trovano spesso ad operare scelte difficili che mettono alla prova le loro capacità di giudizio. </a:t>
            </a:r>
            <a:endParaRPr lang="it-IT" sz="2800" dirty="0"/>
          </a:p>
          <a:p>
            <a:pPr marL="896938" indent="-266700"/>
            <a:r>
              <a:rPr lang="it-IT" sz="2800" i="1" dirty="0" smtClean="0"/>
              <a:t>I </a:t>
            </a:r>
            <a:r>
              <a:rPr lang="it-IT" sz="2800" i="1" dirty="0"/>
              <a:t>docenti esperti sanno </a:t>
            </a:r>
            <a:r>
              <a:rPr lang="it-IT" sz="2800" b="1" i="1" dirty="0"/>
              <a:t>cercare il confronto, stare al passo con l'evoluzione delle teorie educative e praticare la ricerca didattica </a:t>
            </a:r>
            <a:r>
              <a:rPr lang="it-IT" sz="2800" dirty="0"/>
              <a:t>. </a:t>
            </a: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1793134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lstStyle/>
          <a:p>
            <a:pPr marL="355600" indent="-355600">
              <a:buNone/>
            </a:pPr>
            <a:r>
              <a:rPr lang="it-IT" sz="2800" b="1" dirty="0" smtClean="0"/>
              <a:t>5</a:t>
            </a:r>
            <a:r>
              <a:rPr lang="it-IT" sz="2800" b="1" dirty="0"/>
              <a:t>. </a:t>
            </a:r>
            <a:r>
              <a:rPr lang="it-IT" sz="2800" b="1" dirty="0">
                <a:solidFill>
                  <a:srgbClr val="C00000"/>
                </a:solidFill>
              </a:rPr>
              <a:t>Gli insegnanti sono membri di comunità scientifiche e professionali e partecipano alla vita e allo sviluppo della scuola nelle sue relazioni interne ed esterne. </a:t>
            </a:r>
            <a:endParaRPr lang="it-IT" sz="2800" dirty="0">
              <a:solidFill>
                <a:srgbClr val="C00000"/>
              </a:solidFill>
            </a:endParaRPr>
          </a:p>
          <a:p>
            <a:pPr marL="893763" indent="-263525"/>
            <a:r>
              <a:rPr lang="it-IT" sz="2800" i="1" dirty="0" smtClean="0"/>
              <a:t>I </a:t>
            </a:r>
            <a:r>
              <a:rPr lang="it-IT" sz="2800" i="1" dirty="0"/>
              <a:t>docenti contribuiscono all'efficacia e al buon clima della scuola. </a:t>
            </a:r>
            <a:endParaRPr lang="it-IT" sz="2800" dirty="0"/>
          </a:p>
          <a:p>
            <a:pPr marL="893763" indent="-263525"/>
            <a:r>
              <a:rPr lang="it-IT" sz="2800" i="1" dirty="0" smtClean="0"/>
              <a:t>Gli </a:t>
            </a:r>
            <a:r>
              <a:rPr lang="it-IT" sz="2800" i="1" dirty="0"/>
              <a:t>insegnanti collaborano con i genitori. </a:t>
            </a:r>
            <a:endParaRPr lang="it-IT" sz="2800" dirty="0"/>
          </a:p>
          <a:p>
            <a:pPr marL="893763" indent="-263525"/>
            <a:r>
              <a:rPr lang="it-IT" sz="2800" i="1" dirty="0" smtClean="0"/>
              <a:t>Gli </a:t>
            </a:r>
            <a:r>
              <a:rPr lang="it-IT" sz="2800" i="1" dirty="0"/>
              <a:t>insegnanti sanno cogliere le opportunità offerte dalle risorse del territorio. </a:t>
            </a:r>
            <a:endParaRPr lang="it-IT" sz="2800" dirty="0"/>
          </a:p>
          <a:p>
            <a:pPr marL="0" indent="0">
              <a:buNone/>
            </a:pPr>
            <a:endParaRPr lang="it-IT" dirty="0"/>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994884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olo 1"/>
          <p:cNvSpPr>
            <a:spLocks noGrp="1"/>
          </p:cNvSpPr>
          <p:nvPr>
            <p:ph type="title"/>
          </p:nvPr>
        </p:nvSpPr>
        <p:spPr/>
        <p:txBody>
          <a:bodyPr/>
          <a:lstStyle/>
          <a:p>
            <a:r>
              <a:rPr lang="it-IT" sz="3600" b="1">
                <a:solidFill>
                  <a:srgbClr val="0070C0"/>
                </a:solidFill>
                <a:latin typeface="Calibri" charset="0"/>
                <a:ea typeface="Calibri" charset="0"/>
              </a:rPr>
              <a:t>GLI STANDARD DELLA DOCENZA IN USA</a:t>
            </a:r>
            <a:endParaRPr lang="it-IT" sz="3600">
              <a:latin typeface="Calibri" charset="0"/>
            </a:endParaRPr>
          </a:p>
        </p:txBody>
      </p:sp>
      <p:pic>
        <p:nvPicPr>
          <p:cNvPr id="44034" name="Segnaposto contenuto 3" descr="C:\Users\dirigente\AppData\Local\Microsoft\Windows\INetCache\Content.Word\Nuova immagine (37).bmp"/>
          <p:cNvPicPr>
            <a:picLocks noGrp="1"/>
          </p:cNvPicPr>
          <p:nvPr>
            <p:ph idx="1"/>
          </p:nvPr>
        </p:nvPicPr>
        <p:blipFill>
          <a:blip r:embed="rId2">
            <a:extLst>
              <a:ext uri="{28A0092B-C50C-407E-A947-70E740481C1C}">
                <a14:useLocalDpi xmlns:a14="http://schemas.microsoft.com/office/drawing/2010/main" val="0"/>
              </a:ext>
            </a:extLst>
          </a:blip>
          <a:srcRect t="64636" b="7182"/>
          <a:stretch>
            <a:fillRect/>
          </a:stretch>
        </p:blipFill>
        <p:spPr>
          <a:xfrm>
            <a:off x="1258888" y="1700213"/>
            <a:ext cx="6342062" cy="3395662"/>
          </a:xfrm>
        </p:spPr>
      </p:pic>
      <p:sp>
        <p:nvSpPr>
          <p:cNvPr id="5" name="Rettangolo arrotondato 4"/>
          <p:cNvSpPr/>
          <p:nvPr/>
        </p:nvSpPr>
        <p:spPr>
          <a:xfrm>
            <a:off x="827088" y="5229225"/>
            <a:ext cx="7489825" cy="100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t>NBPTS = National Board of Professional </a:t>
            </a:r>
            <a:r>
              <a:rPr lang="it-IT" b="1" dirty="0" err="1"/>
              <a:t>Teaching</a:t>
            </a:r>
            <a:r>
              <a:rPr lang="it-IT" b="1" dirty="0"/>
              <a:t> </a:t>
            </a:r>
            <a:r>
              <a:rPr lang="it-IT" b="1" dirty="0" err="1"/>
              <a:t>Standards</a:t>
            </a:r>
            <a:r>
              <a:rPr lang="it-IT" b="1" dirty="0"/>
              <a:t> (nasce nel </a:t>
            </a:r>
            <a:r>
              <a:rPr lang="it-IT" sz="2000" b="1" dirty="0">
                <a:solidFill>
                  <a:srgbClr val="FFFF00"/>
                </a:solidFill>
              </a:rPr>
              <a:t>1987 </a:t>
            </a:r>
            <a:r>
              <a:rPr lang="it-IT" b="1" dirty="0"/>
              <a:t>con il compito di enucleare la “visione”, i principi, alla base del buon insegnamento e certificarli).</a:t>
            </a: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
        <p:nvSpPr>
          <p:cNvPr id="3" name="Ovale 2"/>
          <p:cNvSpPr/>
          <p:nvPr/>
        </p:nvSpPr>
        <p:spPr>
          <a:xfrm>
            <a:off x="1547664" y="4005064"/>
            <a:ext cx="4536504"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908050"/>
            <a:ext cx="7653337" cy="25638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4213" y="3429000"/>
            <a:ext cx="7632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
        <p:nvSpPr>
          <p:cNvPr id="3" name="Ovale 2"/>
          <p:cNvSpPr/>
          <p:nvPr/>
        </p:nvSpPr>
        <p:spPr>
          <a:xfrm>
            <a:off x="3203848" y="836712"/>
            <a:ext cx="57606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p:cNvSpPr/>
          <p:nvPr/>
        </p:nvSpPr>
        <p:spPr>
          <a:xfrm>
            <a:off x="1907704" y="3892550"/>
            <a:ext cx="1296144" cy="2565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su 5"/>
          <p:cNvSpPr/>
          <p:nvPr/>
        </p:nvSpPr>
        <p:spPr>
          <a:xfrm>
            <a:off x="5940152" y="4149080"/>
            <a:ext cx="360040"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Segnaposto contenuto 3" descr="C:\Users\dirigente\AppData\Local\Microsoft\Windows\INetCache\Content.Word\Nuova immagine (37).bmp"/>
          <p:cNvPicPr>
            <a:picLocks noGrp="1"/>
          </p:cNvPicPr>
          <p:nvPr>
            <p:ph idx="1"/>
          </p:nvPr>
        </p:nvPicPr>
        <p:blipFill>
          <a:blip r:embed="rId2">
            <a:extLst>
              <a:ext uri="{28A0092B-C50C-407E-A947-70E740481C1C}">
                <a14:useLocalDpi xmlns:a14="http://schemas.microsoft.com/office/drawing/2010/main" val="0"/>
              </a:ext>
            </a:extLst>
          </a:blip>
          <a:srcRect t="31496" b="33633"/>
          <a:stretch>
            <a:fillRect/>
          </a:stretch>
        </p:blipFill>
        <p:spPr>
          <a:xfrm>
            <a:off x="900113" y="981075"/>
            <a:ext cx="7559675" cy="4392613"/>
          </a:xfrm>
        </p:spPr>
      </p:pic>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
        <p:nvSpPr>
          <p:cNvPr id="3" name="Ovale 2"/>
          <p:cNvSpPr/>
          <p:nvPr/>
        </p:nvSpPr>
        <p:spPr>
          <a:xfrm>
            <a:off x="3059832" y="908720"/>
            <a:ext cx="576064"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Segnaposto contenuto 3" descr="C:\Users\dirigente\AppData\Local\Microsoft\Windows\INetCache\Content.Word\Nuova immagine (37).bmp"/>
          <p:cNvPicPr>
            <a:picLocks noGrp="1"/>
          </p:cNvPicPr>
          <p:nvPr>
            <p:ph idx="1"/>
          </p:nvPr>
        </p:nvPicPr>
        <p:blipFill>
          <a:blip r:embed="rId2">
            <a:extLst>
              <a:ext uri="{28A0092B-C50C-407E-A947-70E740481C1C}">
                <a14:useLocalDpi xmlns:a14="http://schemas.microsoft.com/office/drawing/2010/main" val="0"/>
              </a:ext>
            </a:extLst>
          </a:blip>
          <a:srcRect t="67715" b="4837"/>
          <a:stretch>
            <a:fillRect/>
          </a:stretch>
        </p:blipFill>
        <p:spPr>
          <a:xfrm>
            <a:off x="1042988" y="1196975"/>
            <a:ext cx="6624637" cy="3960813"/>
          </a:xfrm>
        </p:spPr>
      </p:pic>
      <p:sp>
        <p:nvSpPr>
          <p:cNvPr id="5" name="Ovale 4"/>
          <p:cNvSpPr/>
          <p:nvPr/>
        </p:nvSpPr>
        <p:spPr>
          <a:xfrm>
            <a:off x="4787900" y="1844675"/>
            <a:ext cx="1655763" cy="36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
        <p:nvSpPr>
          <p:cNvPr id="3" name="Freccia a destra 2"/>
          <p:cNvSpPr/>
          <p:nvPr/>
        </p:nvSpPr>
        <p:spPr>
          <a:xfrm>
            <a:off x="683568" y="2564904"/>
            <a:ext cx="72008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680598" y="3140968"/>
            <a:ext cx="72008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662822" y="3789040"/>
            <a:ext cx="72008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668268" y="4365104"/>
            <a:ext cx="72008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fontAlgn="auto">
              <a:lnSpc>
                <a:spcPct val="115000"/>
              </a:lnSpc>
              <a:spcAft>
                <a:spcPts val="1000"/>
              </a:spcAft>
              <a:defRPr/>
            </a:pPr>
            <a:r>
              <a:rPr lang="it-IT" sz="4000" b="1" dirty="0" smtClean="0">
                <a:solidFill>
                  <a:srgbClr val="0070C0"/>
                </a:solidFill>
                <a:ea typeface="Calibri"/>
                <a:cs typeface="Arial"/>
              </a:rPr>
              <a:t/>
            </a:r>
            <a:br>
              <a:rPr lang="it-IT" sz="4000" b="1" dirty="0" smtClean="0">
                <a:solidFill>
                  <a:srgbClr val="0070C0"/>
                </a:solidFill>
                <a:ea typeface="Calibri"/>
                <a:cs typeface="Arial"/>
              </a:rPr>
            </a:br>
            <a:r>
              <a:rPr lang="it-IT" sz="3600" b="1" dirty="0" smtClean="0">
                <a:solidFill>
                  <a:srgbClr val="0070C0"/>
                </a:solidFill>
                <a:ea typeface="Calibri"/>
                <a:cs typeface="Arial"/>
              </a:rPr>
              <a:t>GLI </a:t>
            </a:r>
            <a:r>
              <a:rPr lang="it-IT" sz="3600" b="1" dirty="0">
                <a:solidFill>
                  <a:srgbClr val="0070C0"/>
                </a:solidFill>
                <a:ea typeface="Calibri"/>
                <a:cs typeface="Arial"/>
              </a:rPr>
              <a:t>STANDARD DELLA DOCENZA A SINGAPORE</a:t>
            </a:r>
            <a:r>
              <a:rPr lang="it-IT" sz="3600" dirty="0">
                <a:ea typeface="Calibri"/>
                <a:cs typeface="Times New Roman"/>
              </a:rPr>
              <a:t/>
            </a:r>
            <a:br>
              <a:rPr lang="it-IT" sz="3600" dirty="0">
                <a:ea typeface="Calibri"/>
                <a:cs typeface="Times New Roman"/>
              </a:rPr>
            </a:br>
            <a:endParaRPr lang="it-IT" dirty="0">
              <a:ea typeface="+mj-ea"/>
              <a:cs typeface="+mj-cs"/>
            </a:endParaRPr>
          </a:p>
        </p:txBody>
      </p:sp>
      <p:pic>
        <p:nvPicPr>
          <p:cNvPr id="48130" name="Segnaposto contenuto 3" descr="C:\Users\dirigente\AppData\Local\Microsoft\Windows\INetCache\Content.Word\Nuova immagine (37).bmp"/>
          <p:cNvPicPr>
            <a:picLocks noGrp="1"/>
          </p:cNvPicPr>
          <p:nvPr>
            <p:ph idx="1"/>
          </p:nvPr>
        </p:nvPicPr>
        <p:blipFill>
          <a:blip r:embed="rId2">
            <a:extLst>
              <a:ext uri="{28A0092B-C50C-407E-A947-70E740481C1C}">
                <a14:useLocalDpi xmlns:a14="http://schemas.microsoft.com/office/drawing/2010/main" val="0"/>
              </a:ext>
            </a:extLst>
          </a:blip>
          <a:srcRect t="50978" b="15218"/>
          <a:stretch>
            <a:fillRect/>
          </a:stretch>
        </p:blipFill>
        <p:spPr>
          <a:xfrm>
            <a:off x="1187450" y="1700213"/>
            <a:ext cx="6697663" cy="3960812"/>
          </a:xfrm>
        </p:spPr>
      </p:pic>
      <p:sp>
        <p:nvSpPr>
          <p:cNvPr id="7" name="Rettangolo arrotondato 6"/>
          <p:cNvSpPr/>
          <p:nvPr/>
        </p:nvSpPr>
        <p:spPr>
          <a:xfrm>
            <a:off x="1403350" y="4292600"/>
            <a:ext cx="3673475" cy="7921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 name="Segnaposto piè di pagina 2"/>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800" b="1" dirty="0" smtClean="0"/>
              <a:t>OCSE 2004</a:t>
            </a:r>
            <a:br>
              <a:rPr lang="it-IT" sz="1800" b="1" dirty="0" smtClean="0"/>
            </a:br>
            <a:r>
              <a:rPr lang="it-IT" sz="1800" dirty="0" smtClean="0"/>
              <a:t>La </a:t>
            </a:r>
            <a:r>
              <a:rPr lang="it-IT" sz="1800" dirty="0"/>
              <a:t>questione INSEGNANTI: </a:t>
            </a:r>
            <a:r>
              <a:rPr lang="it-IT" sz="1800" dirty="0" smtClean="0"/>
              <a:t/>
            </a:r>
            <a:br>
              <a:rPr lang="it-IT" sz="1800" dirty="0" smtClean="0"/>
            </a:br>
            <a:r>
              <a:rPr lang="it-IT" sz="1800" b="1" i="1" dirty="0" smtClean="0">
                <a:solidFill>
                  <a:srgbClr val="0070C0"/>
                </a:solidFill>
              </a:rPr>
              <a:t>Attrarre</a:t>
            </a:r>
            <a:r>
              <a:rPr lang="it-IT" sz="1800" b="1" i="1" dirty="0">
                <a:solidFill>
                  <a:srgbClr val="0070C0"/>
                </a:solidFill>
              </a:rPr>
              <a:t>, Sviluppare e Trattenere insegnanti competenti</a:t>
            </a:r>
            <a:r>
              <a:rPr lang="it-IT" sz="1800" b="1" dirty="0" smtClean="0">
                <a:solidFill>
                  <a:srgbClr val="0070C0"/>
                </a:solidFill>
              </a:rPr>
              <a:t>.</a:t>
            </a:r>
            <a:r>
              <a:rPr lang="en-US" sz="1800" b="1" dirty="0" smtClean="0">
                <a:solidFill>
                  <a:srgbClr val="0070C0"/>
                </a:solidFill>
              </a:rPr>
              <a:t/>
            </a:r>
            <a:br>
              <a:rPr lang="en-US" sz="1800" b="1" dirty="0" smtClean="0">
                <a:solidFill>
                  <a:srgbClr val="0070C0"/>
                </a:solidFill>
              </a:rPr>
            </a:br>
            <a:r>
              <a:rPr lang="en-US" sz="1000" i="1" dirty="0" smtClean="0"/>
              <a:t>TEACHERS </a:t>
            </a:r>
            <a:r>
              <a:rPr lang="en-US" sz="1000" i="1" dirty="0"/>
              <a:t>MATTER: ATTRACTING, DEVELOPING AND RETAINING </a:t>
            </a:r>
            <a:r>
              <a:rPr lang="en-US" sz="1000" i="1" dirty="0" smtClean="0"/>
              <a:t>OECD 2004</a:t>
            </a:r>
            <a:endParaRPr lang="it-IT" sz="1000" i="1" dirty="0"/>
          </a:p>
        </p:txBody>
      </p:sp>
      <p:sp>
        <p:nvSpPr>
          <p:cNvPr id="3" name="Segnaposto contenuto 2"/>
          <p:cNvSpPr>
            <a:spLocks noGrp="1"/>
          </p:cNvSpPr>
          <p:nvPr>
            <p:ph idx="1"/>
          </p:nvPr>
        </p:nvSpPr>
        <p:spPr/>
        <p:txBody>
          <a:bodyPr/>
          <a:lstStyle/>
          <a:p>
            <a:pPr marL="0" indent="0">
              <a:buNone/>
            </a:pPr>
            <a:r>
              <a:rPr lang="it-IT" sz="2400" dirty="0"/>
              <a:t>La domanda di scuole e insegnanti si fa più complessa, e la </a:t>
            </a:r>
            <a:r>
              <a:rPr lang="it-IT" sz="2400" b="1" dirty="0" err="1"/>
              <a:t>societ</a:t>
            </a:r>
            <a:r>
              <a:rPr lang="fr-FR" sz="2400" b="1" dirty="0"/>
              <a:t>à </a:t>
            </a:r>
            <a:r>
              <a:rPr lang="it-IT" sz="2400" dirty="0"/>
              <a:t>esige che le </a:t>
            </a:r>
            <a:r>
              <a:rPr lang="it-IT" sz="2400" dirty="0" smtClean="0"/>
              <a:t>scuole:</a:t>
            </a:r>
          </a:p>
          <a:p>
            <a:r>
              <a:rPr lang="it-IT" sz="2400" b="1" dirty="0" smtClean="0">
                <a:solidFill>
                  <a:srgbClr val="C00000"/>
                </a:solidFill>
              </a:rPr>
              <a:t>tengano conto delle </a:t>
            </a:r>
            <a:r>
              <a:rPr lang="it-IT" sz="2400" b="1" dirty="0">
                <a:solidFill>
                  <a:srgbClr val="C00000"/>
                </a:solidFill>
              </a:rPr>
              <a:t>diverse lingue e dei diversi bagagli degli </a:t>
            </a:r>
            <a:r>
              <a:rPr lang="it-IT" sz="2400" b="1" dirty="0" smtClean="0">
                <a:solidFill>
                  <a:srgbClr val="C00000"/>
                </a:solidFill>
              </a:rPr>
              <a:t>studenti</a:t>
            </a:r>
          </a:p>
          <a:p>
            <a:r>
              <a:rPr lang="it-IT" sz="2400" b="1" dirty="0" smtClean="0">
                <a:solidFill>
                  <a:srgbClr val="C00000"/>
                </a:solidFill>
              </a:rPr>
              <a:t>siano </a:t>
            </a:r>
            <a:r>
              <a:rPr lang="it-IT" sz="2400" b="1" dirty="0">
                <a:solidFill>
                  <a:srgbClr val="C00000"/>
                </a:solidFill>
              </a:rPr>
              <a:t>sensibili alle questioni legate alla cultura e al </a:t>
            </a:r>
            <a:r>
              <a:rPr lang="it-IT" sz="2400" b="1" dirty="0" smtClean="0">
                <a:solidFill>
                  <a:srgbClr val="C00000"/>
                </a:solidFill>
              </a:rPr>
              <a:t>genere</a:t>
            </a:r>
          </a:p>
          <a:p>
            <a:r>
              <a:rPr lang="it-IT" sz="2400" b="1" dirty="0" smtClean="0">
                <a:solidFill>
                  <a:srgbClr val="C00000"/>
                </a:solidFill>
              </a:rPr>
              <a:t>promuovano </a:t>
            </a:r>
            <a:r>
              <a:rPr lang="it-IT" sz="2400" b="1" dirty="0">
                <a:solidFill>
                  <a:srgbClr val="C00000"/>
                </a:solidFill>
              </a:rPr>
              <a:t>la tolleranza e la coesione </a:t>
            </a:r>
            <a:r>
              <a:rPr lang="it-IT" sz="2400" b="1" dirty="0" smtClean="0">
                <a:solidFill>
                  <a:srgbClr val="C00000"/>
                </a:solidFill>
              </a:rPr>
              <a:t>sociale</a:t>
            </a:r>
          </a:p>
          <a:p>
            <a:r>
              <a:rPr lang="it-IT" sz="2400" b="1" dirty="0" smtClean="0">
                <a:solidFill>
                  <a:srgbClr val="C00000"/>
                </a:solidFill>
              </a:rPr>
              <a:t>siano </a:t>
            </a:r>
            <a:r>
              <a:rPr lang="it-IT" sz="2400" b="1" dirty="0">
                <a:solidFill>
                  <a:srgbClr val="C00000"/>
                </a:solidFill>
              </a:rPr>
              <a:t>in grado di rispondere ai bisogni degli studenti disabili o con problemi comportamentali o di </a:t>
            </a:r>
            <a:r>
              <a:rPr lang="it-IT" sz="2400" b="1" dirty="0" smtClean="0">
                <a:solidFill>
                  <a:srgbClr val="C00000"/>
                </a:solidFill>
              </a:rPr>
              <a:t>apprendimento</a:t>
            </a:r>
          </a:p>
          <a:p>
            <a:r>
              <a:rPr lang="it-IT" sz="2400" b="1" dirty="0" smtClean="0">
                <a:solidFill>
                  <a:srgbClr val="C00000"/>
                </a:solidFill>
              </a:rPr>
              <a:t>usino </a:t>
            </a:r>
            <a:r>
              <a:rPr lang="it-IT" sz="2400" b="1" dirty="0">
                <a:solidFill>
                  <a:srgbClr val="C00000"/>
                </a:solidFill>
              </a:rPr>
              <a:t>nuove </a:t>
            </a:r>
            <a:r>
              <a:rPr lang="it-IT" sz="2400" b="1" dirty="0" smtClean="0">
                <a:solidFill>
                  <a:srgbClr val="C00000"/>
                </a:solidFill>
              </a:rPr>
              <a:t>tecnologie</a:t>
            </a:r>
          </a:p>
          <a:p>
            <a:r>
              <a:rPr lang="it-IT" sz="2400" b="1" dirty="0" smtClean="0">
                <a:solidFill>
                  <a:srgbClr val="C00000"/>
                </a:solidFill>
              </a:rPr>
              <a:t>tengano </a:t>
            </a:r>
            <a:r>
              <a:rPr lang="it-IT" sz="2400" b="1" dirty="0">
                <a:solidFill>
                  <a:srgbClr val="C00000"/>
                </a:solidFill>
              </a:rPr>
              <a:t>il passo con il progresso rapido di alcuni settori di conoscenza e dei metodi di valutazione degli studenti. </a:t>
            </a:r>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
        <p:nvSpPr>
          <p:cNvPr id="4" name="Ovale 3"/>
          <p:cNvSpPr/>
          <p:nvPr/>
        </p:nvSpPr>
        <p:spPr>
          <a:xfrm>
            <a:off x="395536" y="1988840"/>
            <a:ext cx="1080120"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71179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827088" y="908050"/>
            <a:ext cx="730567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904875" y="620713"/>
            <a:ext cx="7196138" cy="5470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olo 1"/>
          <p:cNvSpPr>
            <a:spLocks noGrp="1"/>
          </p:cNvSpPr>
          <p:nvPr>
            <p:ph type="title"/>
          </p:nvPr>
        </p:nvSpPr>
        <p:spPr/>
        <p:txBody>
          <a:bodyPr/>
          <a:lstStyle/>
          <a:p>
            <a:r>
              <a:rPr lang="it-IT" b="1">
                <a:solidFill>
                  <a:srgbClr val="0070C0"/>
                </a:solidFill>
                <a:latin typeface="Calibri" charset="0"/>
              </a:rPr>
              <a:t>AUSTRALIA – 2011</a:t>
            </a:r>
          </a:p>
        </p:txBody>
      </p:sp>
      <p:pic>
        <p:nvPicPr>
          <p:cNvPr id="51202"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77850" y="1579563"/>
            <a:ext cx="7739063" cy="4049712"/>
          </a:xfrm>
        </p:spPr>
      </p:pic>
      <p:sp>
        <p:nvSpPr>
          <p:cNvPr id="5" name="Ovale 4"/>
          <p:cNvSpPr/>
          <p:nvPr/>
        </p:nvSpPr>
        <p:spPr>
          <a:xfrm>
            <a:off x="3779838" y="2420938"/>
            <a:ext cx="1079500" cy="3603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olo 1"/>
          <p:cNvSpPr>
            <a:spLocks noGrp="1"/>
          </p:cNvSpPr>
          <p:nvPr>
            <p:ph type="title"/>
          </p:nvPr>
        </p:nvSpPr>
        <p:spPr/>
        <p:txBody>
          <a:bodyPr/>
          <a:lstStyle/>
          <a:p>
            <a:r>
              <a:rPr lang="it-IT" b="1">
                <a:solidFill>
                  <a:srgbClr val="0070C0"/>
                </a:solidFill>
                <a:latin typeface="Calibri" charset="0"/>
              </a:rPr>
              <a:t>a proposito di….</a:t>
            </a:r>
          </a:p>
        </p:txBody>
      </p:sp>
      <p:sp>
        <p:nvSpPr>
          <p:cNvPr id="3" name="Segnaposto contenuto 2"/>
          <p:cNvSpPr>
            <a:spLocks noGrp="1"/>
          </p:cNvSpPr>
          <p:nvPr>
            <p:ph idx="1"/>
          </p:nvPr>
        </p:nvSpPr>
        <p:spPr/>
        <p:txBody>
          <a:bodyPr rtlCol="0">
            <a:normAutofit fontScale="77500" lnSpcReduction="20000"/>
          </a:bodyPr>
          <a:lstStyle/>
          <a:p>
            <a:pPr marL="0" indent="0" fontAlgn="auto">
              <a:spcAft>
                <a:spcPts val="0"/>
              </a:spcAft>
              <a:buFont typeface="Arial" panose="020B0604020202020204" pitchFamily="34" charset="0"/>
              <a:buNone/>
              <a:defRPr/>
            </a:pPr>
            <a:r>
              <a:rPr lang="it-IT" b="1" dirty="0">
                <a:ea typeface="+mn-ea"/>
                <a:cs typeface="+mn-cs"/>
              </a:rPr>
              <a:t>PRATICA RIFLESSIVA </a:t>
            </a:r>
            <a:r>
              <a:rPr lang="it-IT" dirty="0">
                <a:ea typeface="+mn-ea"/>
                <a:cs typeface="+mn-cs"/>
                <a:sym typeface="Wingdings"/>
              </a:rPr>
              <a:t> </a:t>
            </a:r>
            <a:r>
              <a:rPr lang="it-IT" dirty="0" smtClean="0">
                <a:ea typeface="+mn-ea"/>
                <a:cs typeface="+mn-cs"/>
                <a:sym typeface="Wingdings"/>
              </a:rPr>
              <a:t>     </a:t>
            </a:r>
            <a:r>
              <a:rPr lang="it-IT" dirty="0" smtClean="0">
                <a:ea typeface="+mn-ea"/>
                <a:cs typeface="+mn-cs"/>
              </a:rPr>
              <a:t>APPRENDIMENTO </a:t>
            </a:r>
            <a:r>
              <a:rPr lang="it-IT" dirty="0">
                <a:ea typeface="+mn-ea"/>
                <a:cs typeface="+mn-cs"/>
              </a:rPr>
              <a:t>ORGANIZZATIVO </a:t>
            </a:r>
          </a:p>
          <a:p>
            <a:pPr marL="0" indent="0" fontAlgn="auto">
              <a:spcAft>
                <a:spcPts val="0"/>
              </a:spcAft>
              <a:buFont typeface="Arial" panose="020B0604020202020204" pitchFamily="34" charset="0"/>
              <a:buNone/>
              <a:defRPr/>
            </a:pPr>
            <a:r>
              <a:rPr lang="it-IT" dirty="0">
                <a:ea typeface="+mn-ea"/>
                <a:cs typeface="+mn-cs"/>
              </a:rPr>
              <a:t>“</a:t>
            </a:r>
            <a:r>
              <a:rPr lang="it-IT" i="1" dirty="0">
                <a:ea typeface="+mn-ea"/>
                <a:cs typeface="+mn-cs"/>
              </a:rPr>
              <a:t>Il professionista riflessivo è colui che nell’agire professionale si pone come RICERCATORE e, grazie a tale atteggiamento, accresce conoscenze e competenze riflettendo nel/sul suo agire professionale</a:t>
            </a:r>
            <a:r>
              <a:rPr lang="it-IT" dirty="0">
                <a:ea typeface="+mn-ea"/>
                <a:cs typeface="+mn-cs"/>
              </a:rPr>
              <a:t>” </a:t>
            </a:r>
            <a:r>
              <a:rPr lang="it-IT" dirty="0" smtClean="0">
                <a:ea typeface="+mn-ea"/>
                <a:cs typeface="+mn-cs"/>
              </a:rPr>
              <a:t>(D. </a:t>
            </a:r>
            <a:r>
              <a:rPr lang="it-IT" dirty="0" err="1" smtClean="0">
                <a:ea typeface="+mn-ea"/>
                <a:cs typeface="+mn-cs"/>
              </a:rPr>
              <a:t>Schon</a:t>
            </a:r>
            <a:r>
              <a:rPr lang="it-IT" dirty="0">
                <a:ea typeface="+mn-ea"/>
                <a:cs typeface="+mn-cs"/>
              </a:rPr>
              <a:t>) – </a:t>
            </a:r>
            <a:r>
              <a:rPr lang="it-IT" b="1" dirty="0">
                <a:ea typeface="+mn-ea"/>
                <a:cs typeface="+mn-cs"/>
              </a:rPr>
              <a:t>riflessione è apprendere dall’esperienza</a:t>
            </a:r>
            <a:endParaRPr lang="it-IT" dirty="0">
              <a:ea typeface="+mn-ea"/>
              <a:cs typeface="+mn-cs"/>
            </a:endParaRPr>
          </a:p>
          <a:p>
            <a:pPr marL="0" indent="0" fontAlgn="auto">
              <a:spcAft>
                <a:spcPts val="0"/>
              </a:spcAft>
              <a:buFont typeface="Arial" panose="020B0604020202020204" pitchFamily="34" charset="0"/>
              <a:buNone/>
              <a:defRPr/>
            </a:pPr>
            <a:r>
              <a:rPr lang="it-IT" b="1" dirty="0">
                <a:ea typeface="+mn-ea"/>
                <a:cs typeface="+mn-cs"/>
              </a:rPr>
              <a:t> </a:t>
            </a:r>
            <a:endParaRPr lang="it-IT" dirty="0">
              <a:ea typeface="+mn-ea"/>
              <a:cs typeface="+mn-cs"/>
            </a:endParaRPr>
          </a:p>
          <a:p>
            <a:pPr marL="0" indent="0" fontAlgn="auto">
              <a:spcAft>
                <a:spcPts val="0"/>
              </a:spcAft>
              <a:buFont typeface="Arial" panose="020B0604020202020204" pitchFamily="34" charset="0"/>
              <a:buNone/>
              <a:defRPr/>
            </a:pPr>
            <a:r>
              <a:rPr lang="it-IT" dirty="0">
                <a:ea typeface="+mn-ea"/>
                <a:cs typeface="+mn-cs"/>
              </a:rPr>
              <a:t>Le situazioni che caratterizzano l’esercizio della pratica professionale </a:t>
            </a:r>
            <a:r>
              <a:rPr lang="it-IT" b="1" dirty="0">
                <a:solidFill>
                  <a:srgbClr val="C00000"/>
                </a:solidFill>
                <a:ea typeface="+mn-ea"/>
                <a:cs typeface="+mn-cs"/>
              </a:rPr>
              <a:t>non sono PROBLEMI DA RISOLVERE</a:t>
            </a:r>
            <a:r>
              <a:rPr lang="it-IT" dirty="0">
                <a:ea typeface="+mn-ea"/>
                <a:cs typeface="+mn-cs"/>
              </a:rPr>
              <a:t>, ma </a:t>
            </a:r>
            <a:r>
              <a:rPr lang="it-IT" b="1" dirty="0">
                <a:solidFill>
                  <a:srgbClr val="C00000"/>
                </a:solidFill>
                <a:ea typeface="+mn-ea"/>
                <a:cs typeface="+mn-cs"/>
              </a:rPr>
              <a:t>situazioni PROBLEMATICHE </a:t>
            </a:r>
            <a:r>
              <a:rPr lang="it-IT" dirty="0">
                <a:ea typeface="+mn-ea"/>
                <a:cs typeface="+mn-cs"/>
              </a:rPr>
              <a:t>caratterizzate da </a:t>
            </a:r>
            <a:r>
              <a:rPr lang="it-IT" b="1" dirty="0">
                <a:ea typeface="+mn-ea"/>
                <a:cs typeface="+mn-cs"/>
              </a:rPr>
              <a:t>INCERTEZZA, DISORDINE, INDETERMINATEZZA</a:t>
            </a:r>
            <a:r>
              <a:rPr lang="it-IT" dirty="0">
                <a:ea typeface="+mn-ea"/>
                <a:cs typeface="+mn-cs"/>
              </a:rPr>
              <a:t> – situazioni dinamiche che consistono in sistemi complessi di mutevoli problemi tra loro </a:t>
            </a:r>
            <a:r>
              <a:rPr lang="it-IT" dirty="0" smtClean="0">
                <a:ea typeface="+mn-ea"/>
                <a:cs typeface="+mn-cs"/>
              </a:rPr>
              <a:t>interagenti        </a:t>
            </a:r>
            <a:r>
              <a:rPr lang="it-IT" dirty="0">
                <a:ea typeface="+mn-ea"/>
                <a:cs typeface="+mn-cs"/>
              </a:rPr>
              <a:t>“GROVIGLI DI PROBLEMI”  (</a:t>
            </a:r>
            <a:r>
              <a:rPr lang="it-IT" dirty="0" err="1">
                <a:ea typeface="+mn-ea"/>
                <a:cs typeface="+mn-cs"/>
              </a:rPr>
              <a:t>Ackoff</a:t>
            </a:r>
            <a:r>
              <a:rPr lang="it-IT" dirty="0">
                <a:ea typeface="+mn-ea"/>
                <a:cs typeface="+mn-cs"/>
              </a:rPr>
              <a:t>, 1979)</a:t>
            </a:r>
          </a:p>
          <a:p>
            <a:pPr marL="0" indent="0" fontAlgn="auto">
              <a:spcAft>
                <a:spcPts val="0"/>
              </a:spcAft>
              <a:buFont typeface="Arial" panose="020B0604020202020204" pitchFamily="34" charset="0"/>
              <a:buNone/>
              <a:defRPr/>
            </a:pPr>
            <a:endParaRPr lang="it-IT" dirty="0" smtClean="0">
              <a:ea typeface="+mn-ea"/>
              <a:cs typeface="+mn-cs"/>
            </a:endParaRPr>
          </a:p>
          <a:p>
            <a:pPr marL="0" indent="0" fontAlgn="auto">
              <a:spcAft>
                <a:spcPts val="0"/>
              </a:spcAft>
              <a:buFont typeface="Arial" panose="020B0604020202020204" pitchFamily="34" charset="0"/>
              <a:buNone/>
              <a:defRPr/>
            </a:pPr>
            <a:endParaRPr lang="it-IT" dirty="0">
              <a:ea typeface="+mn-ea"/>
              <a:cs typeface="+mn-cs"/>
            </a:endParaRPr>
          </a:p>
        </p:txBody>
      </p:sp>
      <p:sp>
        <p:nvSpPr>
          <p:cNvPr id="4" name="Freccia a destra 3"/>
          <p:cNvSpPr/>
          <p:nvPr/>
        </p:nvSpPr>
        <p:spPr>
          <a:xfrm>
            <a:off x="3276600" y="1700213"/>
            <a:ext cx="358775"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Freccia a destra 4"/>
          <p:cNvSpPr/>
          <p:nvPr/>
        </p:nvSpPr>
        <p:spPr>
          <a:xfrm>
            <a:off x="2051050" y="5589588"/>
            <a:ext cx="433388"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713"/>
            <a:ext cx="8229600" cy="5505450"/>
          </a:xfrm>
        </p:spPr>
        <p:txBody>
          <a:bodyPr rtlCol="0">
            <a:normAutofit fontScale="62500" lnSpcReduction="20000"/>
          </a:bodyPr>
          <a:lstStyle/>
          <a:p>
            <a:pPr marL="0" indent="0" fontAlgn="auto">
              <a:spcAft>
                <a:spcPts val="0"/>
              </a:spcAft>
              <a:buFont typeface="Arial" panose="020B0604020202020204" pitchFamily="34" charset="0"/>
              <a:buNone/>
              <a:defRPr/>
            </a:pPr>
            <a:r>
              <a:rPr lang="it-IT" sz="4000" dirty="0">
                <a:ea typeface="+mn-ea"/>
                <a:cs typeface="+mn-cs"/>
              </a:rPr>
              <a:t>PENSIERO </a:t>
            </a:r>
            <a:r>
              <a:rPr lang="it-IT" sz="4000" dirty="0" smtClean="0">
                <a:ea typeface="+mn-ea"/>
                <a:cs typeface="+mn-cs"/>
              </a:rPr>
              <a:t>RIFLESSIVO       </a:t>
            </a:r>
            <a:r>
              <a:rPr lang="it-IT" sz="4000" dirty="0">
                <a:ea typeface="+mn-ea"/>
                <a:cs typeface="+mn-cs"/>
              </a:rPr>
              <a:t>profondamente radicato nell’</a:t>
            </a:r>
            <a:r>
              <a:rPr lang="it-IT" sz="4000" b="1" dirty="0">
                <a:solidFill>
                  <a:srgbClr val="C00000"/>
                </a:solidFill>
                <a:ea typeface="+mn-ea"/>
                <a:cs typeface="+mn-cs"/>
              </a:rPr>
              <a:t>INDAGINE</a:t>
            </a:r>
            <a:r>
              <a:rPr lang="it-IT" sz="4000" dirty="0">
                <a:ea typeface="+mn-ea"/>
                <a:cs typeface="+mn-cs"/>
              </a:rPr>
              <a:t> che ha luogo nella realtà</a:t>
            </a:r>
            <a:r>
              <a:rPr lang="it-IT" sz="4000" dirty="0" smtClean="0">
                <a:ea typeface="+mn-ea"/>
                <a:cs typeface="+mn-cs"/>
              </a:rPr>
              <a:t>.</a:t>
            </a:r>
            <a:endParaRPr lang="it-IT" sz="4000" dirty="0">
              <a:ea typeface="+mn-ea"/>
              <a:cs typeface="+mn-cs"/>
            </a:endParaRPr>
          </a:p>
          <a:p>
            <a:pPr marL="0" indent="0" fontAlgn="auto">
              <a:spcAft>
                <a:spcPts val="0"/>
              </a:spcAft>
              <a:buFont typeface="Arial" panose="020B0604020202020204" pitchFamily="34" charset="0"/>
              <a:buNone/>
              <a:defRPr/>
            </a:pPr>
            <a:r>
              <a:rPr lang="it-IT" sz="4000" dirty="0">
                <a:ea typeface="+mn-ea"/>
                <a:cs typeface="+mn-cs"/>
              </a:rPr>
              <a:t>SCHON </a:t>
            </a:r>
            <a:r>
              <a:rPr lang="it-IT" sz="4000" dirty="0">
                <a:ea typeface="+mn-ea"/>
                <a:cs typeface="+mn-cs"/>
                <a:sym typeface="Wingdings"/>
              </a:rPr>
              <a:t> </a:t>
            </a:r>
            <a:r>
              <a:rPr lang="it-IT" sz="4000" dirty="0" smtClean="0">
                <a:ea typeface="+mn-ea"/>
                <a:cs typeface="+mn-cs"/>
                <a:sym typeface="Wingdings"/>
              </a:rPr>
              <a:t>      </a:t>
            </a:r>
            <a:r>
              <a:rPr lang="it-IT" sz="4000" dirty="0" smtClean="0">
                <a:ea typeface="+mn-ea"/>
                <a:cs typeface="+mn-cs"/>
              </a:rPr>
              <a:t>contro </a:t>
            </a:r>
            <a:r>
              <a:rPr lang="it-IT" sz="4000" dirty="0">
                <a:ea typeface="+mn-ea"/>
                <a:cs typeface="+mn-cs"/>
              </a:rPr>
              <a:t>la RAZIONALITA’ TECNICA delinea una nuova EPISTEMOLOGIA DELLA PRATICA </a:t>
            </a:r>
            <a:r>
              <a:rPr lang="it-IT" sz="4000" dirty="0">
                <a:ea typeface="+mn-ea"/>
                <a:cs typeface="+mn-cs"/>
                <a:sym typeface="Wingdings"/>
              </a:rPr>
              <a:t> </a:t>
            </a:r>
            <a:r>
              <a:rPr lang="it-IT" sz="4000" dirty="0" smtClean="0">
                <a:ea typeface="+mn-ea"/>
                <a:cs typeface="+mn-cs"/>
                <a:sym typeface="Wingdings"/>
              </a:rPr>
              <a:t>       </a:t>
            </a:r>
            <a:r>
              <a:rPr lang="it-IT" sz="4000" b="1" dirty="0" smtClean="0">
                <a:solidFill>
                  <a:srgbClr val="C00000"/>
                </a:solidFill>
                <a:ea typeface="+mn-ea"/>
                <a:cs typeface="+mn-cs"/>
              </a:rPr>
              <a:t>spazio </a:t>
            </a:r>
            <a:r>
              <a:rPr lang="it-IT" sz="4000" b="1" dirty="0">
                <a:solidFill>
                  <a:srgbClr val="C00000"/>
                </a:solidFill>
                <a:ea typeface="+mn-ea"/>
                <a:cs typeface="+mn-cs"/>
              </a:rPr>
              <a:t>alla riflessione nell’AZIONE  e sull’AZIONE</a:t>
            </a:r>
            <a:r>
              <a:rPr lang="it-IT" sz="4000" b="1" dirty="0" smtClean="0">
                <a:solidFill>
                  <a:srgbClr val="C00000"/>
                </a:solidFill>
                <a:ea typeface="+mn-ea"/>
                <a:cs typeface="+mn-cs"/>
              </a:rPr>
              <a:t>.</a:t>
            </a:r>
            <a:endParaRPr lang="it-IT" sz="4000" b="1" dirty="0">
              <a:solidFill>
                <a:srgbClr val="C00000"/>
              </a:solidFill>
              <a:ea typeface="+mn-ea"/>
              <a:cs typeface="+mn-cs"/>
            </a:endParaRPr>
          </a:p>
          <a:p>
            <a:pPr marL="0" indent="0" fontAlgn="auto">
              <a:spcAft>
                <a:spcPts val="0"/>
              </a:spcAft>
              <a:buFont typeface="Arial" panose="020B0604020202020204" pitchFamily="34" charset="0"/>
              <a:buNone/>
              <a:defRPr/>
            </a:pPr>
            <a:r>
              <a:rPr lang="it-IT" sz="4000" dirty="0">
                <a:ea typeface="+mn-ea"/>
                <a:cs typeface="+mn-cs"/>
              </a:rPr>
              <a:t>Nuova fusione di conoscenza accademica e abilità artistica fondata sulla pratica.</a:t>
            </a:r>
          </a:p>
          <a:p>
            <a:pPr marL="0" indent="0" fontAlgn="auto">
              <a:spcAft>
                <a:spcPts val="0"/>
              </a:spcAft>
              <a:buFont typeface="Arial" panose="020B0604020202020204" pitchFamily="34" charset="0"/>
              <a:buNone/>
              <a:defRPr/>
            </a:pPr>
            <a:r>
              <a:rPr lang="it-IT" sz="4000" dirty="0">
                <a:ea typeface="+mn-ea"/>
                <a:cs typeface="+mn-cs"/>
              </a:rPr>
              <a:t>CONOSCERE nel corso dell’azione – RIFLESSIONE nel corso dell’azione.</a:t>
            </a:r>
          </a:p>
          <a:p>
            <a:pPr marL="0" indent="0" fontAlgn="auto">
              <a:spcAft>
                <a:spcPts val="0"/>
              </a:spcAft>
              <a:buFont typeface="Arial" panose="020B0604020202020204" pitchFamily="34" charset="0"/>
              <a:buNone/>
              <a:defRPr/>
            </a:pPr>
            <a:r>
              <a:rPr lang="it-IT" sz="4000" b="1" dirty="0" err="1">
                <a:ea typeface="+mn-ea"/>
                <a:cs typeface="+mn-cs"/>
              </a:rPr>
              <a:t>Dewey</a:t>
            </a:r>
            <a:r>
              <a:rPr lang="it-IT" sz="4000" b="1" dirty="0">
                <a:ea typeface="+mn-ea"/>
                <a:cs typeface="+mn-cs"/>
              </a:rPr>
              <a:t> </a:t>
            </a:r>
            <a:r>
              <a:rPr lang="it-IT" sz="4000" dirty="0">
                <a:ea typeface="+mn-ea"/>
                <a:cs typeface="+mn-cs"/>
                <a:sym typeface="Wingdings"/>
              </a:rPr>
              <a:t> </a:t>
            </a:r>
            <a:r>
              <a:rPr lang="it-IT" sz="4000" dirty="0" smtClean="0">
                <a:ea typeface="+mn-ea"/>
                <a:cs typeface="+mn-cs"/>
                <a:sym typeface="Wingdings"/>
              </a:rPr>
              <a:t>           </a:t>
            </a:r>
            <a:r>
              <a:rPr lang="it-IT" sz="4000" dirty="0" smtClean="0">
                <a:ea typeface="+mn-ea"/>
                <a:cs typeface="+mn-cs"/>
              </a:rPr>
              <a:t>idea </a:t>
            </a:r>
            <a:r>
              <a:rPr lang="it-IT" sz="4000" dirty="0">
                <a:ea typeface="+mn-ea"/>
                <a:cs typeface="+mn-cs"/>
              </a:rPr>
              <a:t>di INDAGINE come combinazione di RAGIONAMENTO MENTALE  e AZIONE. </a:t>
            </a:r>
            <a:endParaRPr lang="it-IT" sz="4000" dirty="0" smtClean="0">
              <a:ea typeface="+mn-ea"/>
              <a:cs typeface="+mn-cs"/>
            </a:endParaRPr>
          </a:p>
          <a:p>
            <a:pPr marL="0" indent="0" fontAlgn="auto">
              <a:spcAft>
                <a:spcPts val="0"/>
              </a:spcAft>
              <a:buFont typeface="Arial" panose="020B0604020202020204" pitchFamily="34" charset="0"/>
              <a:buNone/>
              <a:defRPr/>
            </a:pPr>
            <a:r>
              <a:rPr lang="it-IT" sz="4000" dirty="0" smtClean="0">
                <a:ea typeface="+mn-ea"/>
                <a:cs typeface="+mn-cs"/>
              </a:rPr>
              <a:t>Dal </a:t>
            </a:r>
            <a:r>
              <a:rPr lang="it-IT" sz="4000" dirty="0">
                <a:ea typeface="+mn-ea"/>
                <a:cs typeface="+mn-cs"/>
              </a:rPr>
              <a:t>DUBBIO alla RISOLUZIONE DEL DUBBIO. </a:t>
            </a:r>
          </a:p>
          <a:p>
            <a:pPr marL="0" indent="0" fontAlgn="auto">
              <a:spcAft>
                <a:spcPts val="0"/>
              </a:spcAft>
              <a:buFont typeface="Arial" panose="020B0604020202020204" pitchFamily="34" charset="0"/>
              <a:buNone/>
              <a:defRPr/>
            </a:pPr>
            <a:endParaRPr lang="it-IT" dirty="0" smtClean="0">
              <a:ea typeface="+mn-ea"/>
              <a:cs typeface="+mn-cs"/>
            </a:endParaRPr>
          </a:p>
          <a:p>
            <a:pPr marL="0" indent="0" fontAlgn="auto">
              <a:spcAft>
                <a:spcPts val="0"/>
              </a:spcAft>
              <a:buFont typeface="Arial" panose="020B0604020202020204" pitchFamily="34" charset="0"/>
              <a:buNone/>
              <a:defRPr/>
            </a:pPr>
            <a:r>
              <a:rPr lang="it-IT" dirty="0" smtClean="0">
                <a:ea typeface="+mn-ea"/>
                <a:cs typeface="+mn-cs"/>
              </a:rPr>
              <a:t>“</a:t>
            </a:r>
            <a:r>
              <a:rPr lang="it-IT" b="1" i="1" dirty="0" smtClean="0">
                <a:solidFill>
                  <a:srgbClr val="C00000"/>
                </a:solidFill>
                <a:ea typeface="+mn-ea"/>
                <a:cs typeface="+mn-cs"/>
              </a:rPr>
              <a:t>Noi </a:t>
            </a:r>
            <a:r>
              <a:rPr lang="it-IT" b="1" i="1" dirty="0">
                <a:solidFill>
                  <a:srgbClr val="C00000"/>
                </a:solidFill>
                <a:ea typeface="+mn-ea"/>
                <a:cs typeface="+mn-cs"/>
              </a:rPr>
              <a:t>siamo in dubbio perché la situazione è intrinsecamente dubbia</a:t>
            </a:r>
            <a:r>
              <a:rPr lang="it-IT" i="1" dirty="0" smtClean="0">
                <a:ea typeface="+mn-ea"/>
                <a:cs typeface="+mn-cs"/>
              </a:rPr>
              <a:t>”</a:t>
            </a:r>
          </a:p>
          <a:p>
            <a:pPr marL="0" indent="0" fontAlgn="auto">
              <a:spcAft>
                <a:spcPts val="0"/>
              </a:spcAft>
              <a:buFont typeface="Arial" panose="020B0604020202020204" pitchFamily="34" charset="0"/>
              <a:buNone/>
              <a:defRPr/>
            </a:pPr>
            <a:r>
              <a:rPr lang="it-IT" i="1" dirty="0">
                <a:ea typeface="+mn-ea"/>
                <a:cs typeface="+mn-cs"/>
              </a:rPr>
              <a:t> </a:t>
            </a:r>
            <a:r>
              <a:rPr lang="it-IT" i="1" dirty="0" smtClean="0">
                <a:ea typeface="+mn-ea"/>
                <a:cs typeface="+mn-cs"/>
              </a:rPr>
              <a:t>                                                                                               </a:t>
            </a:r>
            <a:r>
              <a:rPr lang="it-IT" dirty="0">
                <a:ea typeface="+mn-ea"/>
                <a:cs typeface="+mn-cs"/>
              </a:rPr>
              <a:t>(</a:t>
            </a:r>
            <a:r>
              <a:rPr lang="it-IT" dirty="0" err="1">
                <a:ea typeface="+mn-ea"/>
                <a:cs typeface="+mn-cs"/>
              </a:rPr>
              <a:t>Dewey</a:t>
            </a:r>
            <a:r>
              <a:rPr lang="it-IT" dirty="0">
                <a:ea typeface="+mn-ea"/>
                <a:cs typeface="+mn-cs"/>
              </a:rPr>
              <a:t>, 1938)</a:t>
            </a:r>
          </a:p>
          <a:p>
            <a:pPr marL="0" indent="0" fontAlgn="auto">
              <a:spcAft>
                <a:spcPts val="0"/>
              </a:spcAft>
              <a:buFont typeface="Arial" panose="020B0604020202020204" pitchFamily="34" charset="0"/>
              <a:buNone/>
              <a:defRPr/>
            </a:pPr>
            <a:endParaRPr lang="it-IT" dirty="0">
              <a:ea typeface="+mn-ea"/>
              <a:cs typeface="+mn-cs"/>
            </a:endParaRPr>
          </a:p>
        </p:txBody>
      </p:sp>
      <p:sp>
        <p:nvSpPr>
          <p:cNvPr id="4" name="Freccia a destra 3"/>
          <p:cNvSpPr/>
          <p:nvPr/>
        </p:nvSpPr>
        <p:spPr>
          <a:xfrm>
            <a:off x="3492500" y="765175"/>
            <a:ext cx="287338"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Freccia a destra 4"/>
          <p:cNvSpPr/>
          <p:nvPr/>
        </p:nvSpPr>
        <p:spPr>
          <a:xfrm>
            <a:off x="1577975" y="1412875"/>
            <a:ext cx="409575" cy="193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Freccia a destra 5"/>
          <p:cNvSpPr/>
          <p:nvPr/>
        </p:nvSpPr>
        <p:spPr>
          <a:xfrm>
            <a:off x="5651500" y="1700213"/>
            <a:ext cx="409575" cy="195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Freccia a destra 6"/>
          <p:cNvSpPr/>
          <p:nvPr/>
        </p:nvSpPr>
        <p:spPr>
          <a:xfrm>
            <a:off x="1577975" y="3716338"/>
            <a:ext cx="690563"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250"/>
            <a:ext cx="8229600" cy="5649913"/>
          </a:xfrm>
        </p:spPr>
        <p:txBody>
          <a:bodyPr rtlCol="0">
            <a:normAutofit fontScale="85000" lnSpcReduction="20000"/>
          </a:bodyPr>
          <a:lstStyle/>
          <a:p>
            <a:pPr marL="0" indent="0" fontAlgn="auto">
              <a:spcAft>
                <a:spcPts val="0"/>
              </a:spcAft>
              <a:buFont typeface="Arial" panose="020B0604020202020204" pitchFamily="34" charset="0"/>
              <a:buNone/>
              <a:defRPr/>
            </a:pPr>
            <a:r>
              <a:rPr lang="it-IT" dirty="0">
                <a:ea typeface="+mn-ea"/>
                <a:cs typeface="+mn-cs"/>
              </a:rPr>
              <a:t>L’analisi riflessiva può essere vista come un processo di </a:t>
            </a:r>
            <a:r>
              <a:rPr lang="it-IT" b="1" dirty="0">
                <a:solidFill>
                  <a:srgbClr val="C00000"/>
                </a:solidFill>
                <a:ea typeface="+mn-ea"/>
                <a:cs typeface="+mn-cs"/>
              </a:rPr>
              <a:t>apprendimento continuo </a:t>
            </a:r>
            <a:r>
              <a:rPr lang="it-IT" dirty="0" smtClean="0">
                <a:ea typeface="+mn-ea"/>
                <a:cs typeface="+mn-cs"/>
              </a:rPr>
              <a:t>e all’interno </a:t>
            </a:r>
            <a:r>
              <a:rPr lang="it-IT" dirty="0">
                <a:ea typeface="+mn-ea"/>
                <a:cs typeface="+mn-cs"/>
              </a:rPr>
              <a:t>di tale processo si possono individuare due livelli fondamentali:</a:t>
            </a:r>
          </a:p>
          <a:p>
            <a:pPr fontAlgn="auto">
              <a:spcAft>
                <a:spcPts val="0"/>
              </a:spcAft>
              <a:buFont typeface="Arial" panose="020B0604020202020204" pitchFamily="34" charset="0"/>
              <a:buChar char="•"/>
              <a:defRPr/>
            </a:pPr>
            <a:r>
              <a:rPr lang="it-IT" b="1" dirty="0" smtClean="0">
                <a:solidFill>
                  <a:srgbClr val="0070C0"/>
                </a:solidFill>
                <a:ea typeface="+mn-ea"/>
                <a:cs typeface="+mn-cs"/>
              </a:rPr>
              <a:t>nel </a:t>
            </a:r>
            <a:r>
              <a:rPr lang="it-IT" b="1" dirty="0">
                <a:solidFill>
                  <a:srgbClr val="0070C0"/>
                </a:solidFill>
                <a:ea typeface="+mn-ea"/>
                <a:cs typeface="+mn-cs"/>
              </a:rPr>
              <a:t>corso dell’azione </a:t>
            </a:r>
            <a:r>
              <a:rPr lang="it-IT" dirty="0">
                <a:ea typeface="+mn-ea"/>
                <a:cs typeface="+mn-cs"/>
              </a:rPr>
              <a:t>(in tale modo il professionista dà prova della </a:t>
            </a:r>
            <a:r>
              <a:rPr lang="it-IT" dirty="0" smtClean="0">
                <a:ea typeface="+mn-ea"/>
                <a:cs typeface="+mn-cs"/>
              </a:rPr>
              <a:t>propria esperienza </a:t>
            </a:r>
            <a:r>
              <a:rPr lang="it-IT" dirty="0">
                <a:ea typeface="+mn-ea"/>
                <a:cs typeface="+mn-cs"/>
              </a:rPr>
              <a:t>e creatività);</a:t>
            </a:r>
          </a:p>
          <a:p>
            <a:pPr fontAlgn="auto">
              <a:spcAft>
                <a:spcPts val="0"/>
              </a:spcAft>
              <a:buFont typeface="Arial" panose="020B0604020202020204" pitchFamily="34" charset="0"/>
              <a:buChar char="•"/>
              <a:defRPr/>
            </a:pPr>
            <a:r>
              <a:rPr lang="it-IT" b="1" dirty="0" smtClean="0">
                <a:solidFill>
                  <a:srgbClr val="0070C0"/>
                </a:solidFill>
                <a:ea typeface="+mn-ea"/>
                <a:cs typeface="+mn-cs"/>
              </a:rPr>
              <a:t>sull’azione</a:t>
            </a:r>
            <a:r>
              <a:rPr lang="it-IT" b="1" dirty="0" smtClean="0">
                <a:ea typeface="+mn-ea"/>
                <a:cs typeface="+mn-cs"/>
              </a:rPr>
              <a:t> </a:t>
            </a:r>
            <a:r>
              <a:rPr lang="it-IT" dirty="0">
                <a:ea typeface="+mn-ea"/>
                <a:cs typeface="+mn-cs"/>
              </a:rPr>
              <a:t>(sviluppata dai professionisti che prendono la distanza dalla </a:t>
            </a:r>
            <a:r>
              <a:rPr lang="it-IT" dirty="0" smtClean="0">
                <a:ea typeface="+mn-ea"/>
                <a:cs typeface="+mn-cs"/>
              </a:rPr>
              <a:t>pratica professionale </a:t>
            </a:r>
            <a:r>
              <a:rPr lang="it-IT" dirty="0">
                <a:ea typeface="+mn-ea"/>
                <a:cs typeface="+mn-cs"/>
              </a:rPr>
              <a:t>quotidiana e riflettono sui relativi contenuti e significati).</a:t>
            </a:r>
          </a:p>
          <a:p>
            <a:pPr marL="0" indent="0" fontAlgn="auto">
              <a:spcAft>
                <a:spcPts val="0"/>
              </a:spcAft>
              <a:buFont typeface="Arial" panose="020B0604020202020204" pitchFamily="34" charset="0"/>
              <a:buNone/>
              <a:defRPr/>
            </a:pPr>
            <a:endParaRPr lang="it-IT" dirty="0">
              <a:ea typeface="+mn-ea"/>
              <a:cs typeface="+mn-cs"/>
            </a:endParaRPr>
          </a:p>
          <a:p>
            <a:pPr marL="0" indent="0" fontAlgn="auto">
              <a:spcAft>
                <a:spcPts val="0"/>
              </a:spcAft>
              <a:buFont typeface="Arial" panose="020B0604020202020204" pitchFamily="34" charset="0"/>
              <a:buNone/>
              <a:defRPr/>
            </a:pPr>
            <a:r>
              <a:rPr lang="it-IT" sz="3300" b="1" dirty="0">
                <a:ea typeface="+mn-ea"/>
                <a:cs typeface="+mn-cs"/>
              </a:rPr>
              <a:t>La pratica riflessiva </a:t>
            </a:r>
            <a:r>
              <a:rPr lang="it-IT" dirty="0">
                <a:ea typeface="+mn-ea"/>
                <a:cs typeface="+mn-cs"/>
              </a:rPr>
              <a:t>consiste in una relazione dialogica che il professionista attiva tra le esperienze passate e le situazioni contingenti in vista del raggiungimento di un obiettivo, quindi </a:t>
            </a:r>
            <a:r>
              <a:rPr lang="it-IT" b="1" dirty="0">
                <a:solidFill>
                  <a:srgbClr val="C00000"/>
                </a:solidFill>
                <a:ea typeface="+mn-ea"/>
                <a:cs typeface="+mn-cs"/>
              </a:rPr>
              <a:t>tra repertori di </a:t>
            </a:r>
            <a:r>
              <a:rPr lang="it-IT" b="1" dirty="0" err="1">
                <a:solidFill>
                  <a:srgbClr val="C00000"/>
                </a:solidFill>
                <a:ea typeface="+mn-ea"/>
                <a:cs typeface="+mn-cs"/>
              </a:rPr>
              <a:t>saperi</a:t>
            </a:r>
            <a:r>
              <a:rPr lang="it-IT" b="1" dirty="0">
                <a:solidFill>
                  <a:srgbClr val="C00000"/>
                </a:solidFill>
                <a:ea typeface="+mn-ea"/>
                <a:cs typeface="+mn-cs"/>
              </a:rPr>
              <a:t> (conoscenze, abilità, esperienze), pratiche professionali e contesti di pratiche.</a:t>
            </a:r>
          </a:p>
          <a:p>
            <a:pPr marL="0" indent="0" fontAlgn="auto">
              <a:spcAft>
                <a:spcPts val="0"/>
              </a:spcAft>
              <a:buFont typeface="Arial" panose="020B0604020202020204" pitchFamily="34" charset="0"/>
              <a:buNone/>
              <a:defRPr/>
            </a:pPr>
            <a:endParaRPr lang="it-IT" dirty="0">
              <a:ea typeface="+mn-ea"/>
              <a:cs typeface="+mn-cs"/>
            </a:endParaRP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egnaposto contenuto 2"/>
          <p:cNvSpPr>
            <a:spLocks noGrp="1"/>
          </p:cNvSpPr>
          <p:nvPr>
            <p:ph idx="1"/>
          </p:nvPr>
        </p:nvSpPr>
        <p:spPr>
          <a:xfrm>
            <a:off x="457200" y="620713"/>
            <a:ext cx="8229600" cy="5505450"/>
          </a:xfrm>
        </p:spPr>
        <p:txBody>
          <a:bodyPr/>
          <a:lstStyle/>
          <a:p>
            <a:pPr marL="0" indent="0">
              <a:buFont typeface="Arial" charset="0"/>
              <a:buNone/>
            </a:pPr>
            <a:endParaRPr lang="it-IT" dirty="0">
              <a:latin typeface="Calibri" charset="0"/>
            </a:endParaRPr>
          </a:p>
          <a:p>
            <a:pPr marL="0" indent="0">
              <a:buFont typeface="Arial" charset="0"/>
              <a:buNone/>
            </a:pPr>
            <a:endParaRPr lang="it-IT" dirty="0">
              <a:latin typeface="Calibri" charset="0"/>
            </a:endParaRPr>
          </a:p>
          <a:p>
            <a:pPr marL="0" indent="0">
              <a:buFont typeface="Arial" charset="0"/>
              <a:buNone/>
            </a:pPr>
            <a:endParaRPr lang="it-IT" dirty="0">
              <a:latin typeface="Calibri" charset="0"/>
            </a:endParaRPr>
          </a:p>
          <a:p>
            <a:pPr marL="0" indent="0">
              <a:buFont typeface="Arial" charset="0"/>
              <a:buNone/>
            </a:pPr>
            <a:r>
              <a:rPr lang="it-IT" sz="3600" b="1" dirty="0" err="1">
                <a:solidFill>
                  <a:srgbClr val="C00000"/>
                </a:solidFill>
                <a:latin typeface="Calibri" charset="0"/>
              </a:rPr>
              <a:t>Schön</a:t>
            </a:r>
            <a:endParaRPr lang="it-IT" sz="3600" b="1" dirty="0">
              <a:solidFill>
                <a:srgbClr val="C00000"/>
              </a:solidFill>
              <a:latin typeface="Calibri" charset="0"/>
            </a:endParaRPr>
          </a:p>
        </p:txBody>
      </p:sp>
      <p:sp>
        <p:nvSpPr>
          <p:cNvPr id="5" name="Rettangolo arrotondato 4"/>
          <p:cNvSpPr/>
          <p:nvPr/>
        </p:nvSpPr>
        <p:spPr>
          <a:xfrm>
            <a:off x="2268538" y="836613"/>
            <a:ext cx="6264275"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un </a:t>
            </a:r>
            <a:r>
              <a:rPr lang="it-IT" dirty="0" err="1"/>
              <a:t>practitionner</a:t>
            </a:r>
            <a:r>
              <a:rPr lang="it-IT" dirty="0"/>
              <a:t> (in italiano professionista) non solo sa molto più di quanto non gli sia stato formalmente e tradizionalmente insegnato, </a:t>
            </a:r>
            <a:r>
              <a:rPr lang="it-IT" b="1" dirty="0"/>
              <a:t>ma sa molto più di quanto non sia in grado di dire</a:t>
            </a:r>
          </a:p>
        </p:txBody>
      </p:sp>
      <p:sp>
        <p:nvSpPr>
          <p:cNvPr id="8" name="Rettangolo arrotondato 7"/>
          <p:cNvSpPr/>
          <p:nvPr/>
        </p:nvSpPr>
        <p:spPr>
          <a:xfrm>
            <a:off x="2339975" y="2060575"/>
            <a:ext cx="6264275" cy="1368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le difficoltà incontrate dai </a:t>
            </a:r>
            <a:r>
              <a:rPr lang="it-IT" dirty="0" err="1"/>
              <a:t>practitionner</a:t>
            </a:r>
            <a:r>
              <a:rPr lang="it-IT" dirty="0"/>
              <a:t> nello svolgere il loro lavoro non vengono superate con il ricorso al sapere scientifico, ma piuttosto con il ricorso ad una </a:t>
            </a:r>
            <a:r>
              <a:rPr lang="it-IT" b="1" dirty="0"/>
              <a:t>capacità di improvvisazione sviluppata sulla base delle esperienze passate (saper fare).</a:t>
            </a:r>
          </a:p>
        </p:txBody>
      </p:sp>
      <p:sp>
        <p:nvSpPr>
          <p:cNvPr id="9" name="Rettangolo arrotondato 8"/>
          <p:cNvSpPr/>
          <p:nvPr/>
        </p:nvSpPr>
        <p:spPr>
          <a:xfrm>
            <a:off x="2339975" y="3573463"/>
            <a:ext cx="6264275"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i </a:t>
            </a:r>
            <a:r>
              <a:rPr lang="it-IT" dirty="0" err="1"/>
              <a:t>practitionner</a:t>
            </a:r>
            <a:r>
              <a:rPr lang="it-IT" dirty="0"/>
              <a:t> trovano difficoltà sia a giustificare i motivi delle</a:t>
            </a:r>
          </a:p>
          <a:p>
            <a:pPr algn="ctr" fontAlgn="auto">
              <a:spcBef>
                <a:spcPts val="0"/>
              </a:spcBef>
              <a:spcAft>
                <a:spcPts val="0"/>
              </a:spcAft>
              <a:defRPr/>
            </a:pPr>
            <a:r>
              <a:rPr lang="it-IT" dirty="0"/>
              <a:t>decisioni prese e delle azioni svolte sia a spiegare le ragioni della loro riuscita o del loro fallimento.</a:t>
            </a:r>
          </a:p>
        </p:txBody>
      </p:sp>
      <p:cxnSp>
        <p:nvCxnSpPr>
          <p:cNvPr id="10" name="Connettore 2 9"/>
          <p:cNvCxnSpPr/>
          <p:nvPr/>
        </p:nvCxnSpPr>
        <p:spPr>
          <a:xfrm flipV="1">
            <a:off x="1584325" y="1484313"/>
            <a:ext cx="611188" cy="1008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1763713" y="2744788"/>
            <a:ext cx="504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1476375" y="2924175"/>
            <a:ext cx="792163" cy="1009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ttangolo arrotondato 15"/>
          <p:cNvSpPr/>
          <p:nvPr/>
        </p:nvSpPr>
        <p:spPr>
          <a:xfrm>
            <a:off x="468313" y="4797425"/>
            <a:ext cx="8351837" cy="13684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it-IT" dirty="0"/>
              <a:t>Tema centrale dell’opera di </a:t>
            </a:r>
            <a:r>
              <a:rPr lang="it-IT" dirty="0" err="1"/>
              <a:t>Schön</a:t>
            </a:r>
            <a:r>
              <a:rPr lang="it-IT" dirty="0"/>
              <a:t> è il tentativo di superare le tradizionali dicotomie tra teoria e pratica e </a:t>
            </a:r>
            <a:r>
              <a:rPr lang="it-IT" dirty="0" smtClean="0"/>
              <a:t> </a:t>
            </a:r>
            <a:r>
              <a:rPr lang="it-IT" dirty="0"/>
              <a:t>sviluppare una nuova epistemologia della pratica professionale. Insieme ad </a:t>
            </a:r>
            <a:r>
              <a:rPr lang="it-IT" dirty="0" err="1"/>
              <a:t>Argirys</a:t>
            </a:r>
            <a:r>
              <a:rPr lang="it-IT" dirty="0"/>
              <a:t> ha sviluppato il concetto di "</a:t>
            </a:r>
            <a:r>
              <a:rPr lang="it-IT" sz="2000" b="1" dirty="0"/>
              <a:t>teoria in uso</a:t>
            </a:r>
            <a:r>
              <a:rPr lang="it-IT" dirty="0"/>
              <a:t>" che è fondamentale nella riflessione sull'apprendimento organizzativo.</a:t>
            </a:r>
          </a:p>
        </p:txBody>
      </p:sp>
      <p:sp>
        <p:nvSpPr>
          <p:cNvPr id="17" name="Freccia in giù 16"/>
          <p:cNvSpPr/>
          <p:nvPr/>
        </p:nvSpPr>
        <p:spPr>
          <a:xfrm>
            <a:off x="1042988" y="2997200"/>
            <a:ext cx="288925" cy="1655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olo 1"/>
          <p:cNvSpPr>
            <a:spLocks noGrp="1"/>
          </p:cNvSpPr>
          <p:nvPr>
            <p:ph type="title"/>
          </p:nvPr>
        </p:nvSpPr>
        <p:spPr/>
        <p:txBody>
          <a:bodyPr/>
          <a:lstStyle/>
          <a:p>
            <a:r>
              <a:rPr lang="it-IT" sz="3600" b="1">
                <a:solidFill>
                  <a:srgbClr val="C00000"/>
                </a:solidFill>
                <a:latin typeface="Calibri" charset="0"/>
              </a:rPr>
              <a:t>Profilo e compiti istituzionali</a:t>
            </a:r>
            <a:br>
              <a:rPr lang="it-IT" sz="3600" b="1">
                <a:solidFill>
                  <a:srgbClr val="C00000"/>
                </a:solidFill>
                <a:latin typeface="Calibri" charset="0"/>
              </a:rPr>
            </a:br>
            <a:r>
              <a:rPr lang="it-IT" sz="3600" b="1">
                <a:solidFill>
                  <a:srgbClr val="C00000"/>
                </a:solidFill>
                <a:latin typeface="Calibri" charset="0"/>
              </a:rPr>
              <a:t>dell’insegnante della scuola ticinese</a:t>
            </a:r>
          </a:p>
        </p:txBody>
      </p:sp>
      <p:sp>
        <p:nvSpPr>
          <p:cNvPr id="3" name="Segnaposto contenuto 2"/>
          <p:cNvSpPr>
            <a:spLocks noGrp="1"/>
          </p:cNvSpPr>
          <p:nvPr>
            <p:ph idx="1"/>
          </p:nvPr>
        </p:nvSpPr>
        <p:spPr/>
        <p:txBody>
          <a:bodyPr rtlCol="0">
            <a:normAutofit fontScale="92500" lnSpcReduction="10000"/>
          </a:bodyPr>
          <a:lstStyle/>
          <a:p>
            <a:pPr marL="0" indent="0" algn="ctr" fontAlgn="auto">
              <a:spcAft>
                <a:spcPts val="0"/>
              </a:spcAft>
              <a:buFont typeface="Arial" panose="020B0604020202020204" pitchFamily="34" charset="0"/>
              <a:buNone/>
              <a:defRPr/>
            </a:pPr>
            <a:r>
              <a:rPr lang="it-IT" sz="2600" b="1" dirty="0">
                <a:solidFill>
                  <a:srgbClr val="0070C0"/>
                </a:solidFill>
                <a:ea typeface="+mn-ea"/>
                <a:cs typeface="+mn-cs"/>
              </a:rPr>
              <a:t>Repubblica e Cantone Ticino</a:t>
            </a:r>
          </a:p>
          <a:p>
            <a:pPr marL="0" indent="0" algn="ctr" fontAlgn="auto">
              <a:spcAft>
                <a:spcPts val="0"/>
              </a:spcAft>
              <a:buFont typeface="Arial" panose="020B0604020202020204" pitchFamily="34" charset="0"/>
              <a:buNone/>
              <a:defRPr/>
            </a:pPr>
            <a:r>
              <a:rPr lang="it-IT" sz="2600" b="1" dirty="0">
                <a:solidFill>
                  <a:srgbClr val="0070C0"/>
                </a:solidFill>
                <a:ea typeface="+mn-ea"/>
                <a:cs typeface="+mn-cs"/>
              </a:rPr>
              <a:t>Dipartimento dell’educazione, della</a:t>
            </a:r>
          </a:p>
          <a:p>
            <a:pPr marL="0" indent="0" algn="ctr" fontAlgn="auto">
              <a:spcAft>
                <a:spcPts val="0"/>
              </a:spcAft>
              <a:buFont typeface="Arial" panose="020B0604020202020204" pitchFamily="34" charset="0"/>
              <a:buNone/>
              <a:defRPr/>
            </a:pPr>
            <a:r>
              <a:rPr lang="it-IT" sz="2600" b="1" dirty="0">
                <a:solidFill>
                  <a:srgbClr val="0070C0"/>
                </a:solidFill>
                <a:ea typeface="+mn-ea"/>
                <a:cs typeface="+mn-cs"/>
              </a:rPr>
              <a:t>cultura e dello </a:t>
            </a:r>
            <a:r>
              <a:rPr lang="it-IT" sz="2600" b="1" dirty="0" smtClean="0">
                <a:solidFill>
                  <a:srgbClr val="0070C0"/>
                </a:solidFill>
                <a:ea typeface="+mn-ea"/>
                <a:cs typeface="+mn-cs"/>
              </a:rPr>
              <a:t>sport</a:t>
            </a:r>
          </a:p>
          <a:p>
            <a:pPr marL="0" indent="0" algn="ctr" fontAlgn="auto">
              <a:spcAft>
                <a:spcPts val="0"/>
              </a:spcAft>
              <a:buFont typeface="Arial" panose="020B0604020202020204" pitchFamily="34" charset="0"/>
              <a:buNone/>
              <a:defRPr/>
            </a:pPr>
            <a:r>
              <a:rPr lang="it-IT" sz="2200" i="1" u="sng" dirty="0" smtClean="0">
                <a:ea typeface="+mn-ea"/>
                <a:cs typeface="+mn-cs"/>
              </a:rPr>
              <a:t>Bellinzona 2014</a:t>
            </a:r>
          </a:p>
          <a:p>
            <a:pPr marL="0" indent="0" fontAlgn="auto">
              <a:spcAft>
                <a:spcPts val="0"/>
              </a:spcAft>
              <a:buFont typeface="Arial" panose="020B0604020202020204" pitchFamily="34" charset="0"/>
              <a:buNone/>
              <a:defRPr/>
            </a:pPr>
            <a:endParaRPr lang="it-IT" sz="2800" i="1" dirty="0" smtClean="0">
              <a:ea typeface="+mn-ea"/>
              <a:cs typeface="+mn-cs"/>
            </a:endParaRPr>
          </a:p>
          <a:p>
            <a:pPr marL="0" indent="0" algn="ctr" fontAlgn="auto">
              <a:spcAft>
                <a:spcPts val="0"/>
              </a:spcAft>
              <a:buFont typeface="Arial" panose="020B0604020202020204" pitchFamily="34" charset="0"/>
              <a:buNone/>
              <a:defRPr/>
            </a:pPr>
            <a:r>
              <a:rPr lang="it-IT" sz="2400" i="1" dirty="0" smtClean="0">
                <a:ea typeface="+mn-ea"/>
                <a:cs typeface="+mn-cs"/>
              </a:rPr>
              <a:t>…fornisce </a:t>
            </a:r>
            <a:r>
              <a:rPr lang="it-IT" sz="2400" i="1" dirty="0">
                <a:ea typeface="+mn-ea"/>
                <a:cs typeface="+mn-cs"/>
              </a:rPr>
              <a:t>all’insegnante un insieme </a:t>
            </a:r>
            <a:r>
              <a:rPr lang="it-IT" sz="2400" i="1" dirty="0" smtClean="0">
                <a:ea typeface="+mn-ea"/>
                <a:cs typeface="+mn-cs"/>
              </a:rPr>
              <a:t>di </a:t>
            </a:r>
            <a:r>
              <a:rPr lang="it-IT" sz="2400" b="1" i="1" u="sng" dirty="0" smtClean="0">
                <a:ea typeface="+mn-ea"/>
                <a:cs typeface="+mn-cs"/>
              </a:rPr>
              <a:t>competenze </a:t>
            </a:r>
            <a:r>
              <a:rPr lang="it-IT" sz="2400" b="1" i="1" u="sng" dirty="0">
                <a:ea typeface="+mn-ea"/>
                <a:cs typeface="+mn-cs"/>
              </a:rPr>
              <a:t>e attitudini </a:t>
            </a:r>
            <a:r>
              <a:rPr lang="it-IT" sz="2400" i="1" dirty="0">
                <a:ea typeface="+mn-ea"/>
                <a:cs typeface="+mn-cs"/>
              </a:rPr>
              <a:t>cui idealmente tendere, offrendogli </a:t>
            </a:r>
            <a:r>
              <a:rPr lang="it-IT" sz="2400" b="1" i="1" u="sng" dirty="0">
                <a:ea typeface="+mn-ea"/>
                <a:cs typeface="+mn-cs"/>
              </a:rPr>
              <a:t>uno strumento di autovalutazione </a:t>
            </a:r>
            <a:r>
              <a:rPr lang="it-IT" sz="2400" i="1" dirty="0" smtClean="0">
                <a:ea typeface="+mn-ea"/>
                <a:cs typeface="+mn-cs"/>
              </a:rPr>
              <a:t>per la </a:t>
            </a:r>
            <a:r>
              <a:rPr lang="it-IT" sz="2400" i="1" dirty="0">
                <a:ea typeface="+mn-ea"/>
                <a:cs typeface="+mn-cs"/>
              </a:rPr>
              <a:t>definizione delle proprie risorse e dei propri bisogni formativi e di regolazione in funzione </a:t>
            </a:r>
            <a:r>
              <a:rPr lang="it-IT" sz="2400" i="1" dirty="0" smtClean="0">
                <a:ea typeface="+mn-ea"/>
                <a:cs typeface="+mn-cs"/>
              </a:rPr>
              <a:t>della sua </a:t>
            </a:r>
            <a:r>
              <a:rPr lang="it-IT" sz="2400" i="1" dirty="0">
                <a:ea typeface="+mn-ea"/>
                <a:cs typeface="+mn-cs"/>
              </a:rPr>
              <a:t>crescita professionale. Lo strumento non è quindi una descrizione di un insieme di </a:t>
            </a:r>
            <a:r>
              <a:rPr lang="it-IT" sz="2400" i="1" dirty="0" smtClean="0">
                <a:ea typeface="+mn-ea"/>
                <a:cs typeface="+mn-cs"/>
              </a:rPr>
              <a:t>competenze che </a:t>
            </a:r>
            <a:r>
              <a:rPr lang="it-IT" sz="2400" i="1" dirty="0">
                <a:ea typeface="+mn-ea"/>
                <a:cs typeface="+mn-cs"/>
              </a:rPr>
              <a:t>devono forzatamente corrispondere al singolo insegnante in un </a:t>
            </a:r>
            <a:r>
              <a:rPr lang="it-IT" sz="2400" i="1" dirty="0" smtClean="0">
                <a:ea typeface="+mn-ea"/>
                <a:cs typeface="+mn-cs"/>
              </a:rPr>
              <a:t>preciso momento </a:t>
            </a:r>
            <a:r>
              <a:rPr lang="it-IT" sz="2400" i="1" dirty="0">
                <a:ea typeface="+mn-ea"/>
                <a:cs typeface="+mn-cs"/>
              </a:rPr>
              <a:t>della </a:t>
            </a:r>
            <a:r>
              <a:rPr lang="it-IT" sz="2400" i="1" dirty="0" smtClean="0">
                <a:ea typeface="+mn-ea"/>
                <a:cs typeface="+mn-cs"/>
              </a:rPr>
              <a:t>sua carriera</a:t>
            </a:r>
            <a:r>
              <a:rPr lang="it-IT" sz="2800" i="1" dirty="0">
                <a:ea typeface="+mn-ea"/>
                <a:cs typeface="+mn-cs"/>
              </a:rPr>
              <a:t>.</a:t>
            </a: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
        <p:nvSpPr>
          <p:cNvPr id="4" name="Ovale 3"/>
          <p:cNvSpPr/>
          <p:nvPr/>
        </p:nvSpPr>
        <p:spPr>
          <a:xfrm>
            <a:off x="5148064" y="3501008"/>
            <a:ext cx="2808312"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olo 1"/>
          <p:cNvSpPr>
            <a:spLocks noGrp="1"/>
          </p:cNvSpPr>
          <p:nvPr>
            <p:ph type="title"/>
          </p:nvPr>
        </p:nvSpPr>
        <p:spPr>
          <a:xfrm>
            <a:off x="468313" y="260350"/>
            <a:ext cx="8229600" cy="796925"/>
          </a:xfrm>
        </p:spPr>
        <p:txBody>
          <a:bodyPr/>
          <a:lstStyle/>
          <a:p>
            <a:r>
              <a:rPr lang="it-IT" sz="3200">
                <a:latin typeface="Calibri" charset="0"/>
              </a:rPr>
              <a:t>Il documento è strutturato nei seguenti punti:</a:t>
            </a:r>
          </a:p>
        </p:txBody>
      </p:sp>
      <p:sp>
        <p:nvSpPr>
          <p:cNvPr id="58370" name="Segnaposto contenuto 2"/>
          <p:cNvSpPr>
            <a:spLocks noGrp="1"/>
          </p:cNvSpPr>
          <p:nvPr>
            <p:ph idx="1"/>
          </p:nvPr>
        </p:nvSpPr>
        <p:spPr>
          <a:xfrm>
            <a:off x="457200" y="1268413"/>
            <a:ext cx="8229600" cy="4857750"/>
          </a:xfrm>
        </p:spPr>
        <p:txBody>
          <a:bodyPr/>
          <a:lstStyle/>
          <a:p>
            <a:pPr marL="0" indent="0">
              <a:buFont typeface="Arial" charset="0"/>
              <a:buNone/>
            </a:pPr>
            <a:r>
              <a:rPr lang="it-IT" sz="2000" b="1" dirty="0">
                <a:solidFill>
                  <a:srgbClr val="0070C0"/>
                </a:solidFill>
                <a:latin typeface="Calibri" charset="0"/>
              </a:rPr>
              <a:t>Profilo </a:t>
            </a:r>
            <a:r>
              <a:rPr lang="it-IT" sz="2400" b="1" dirty="0">
                <a:solidFill>
                  <a:srgbClr val="0070C0"/>
                </a:solidFill>
                <a:latin typeface="Calibri" charset="0"/>
              </a:rPr>
              <a:t>personale</a:t>
            </a:r>
            <a:r>
              <a:rPr lang="it-IT" sz="2000" b="1" dirty="0">
                <a:solidFill>
                  <a:srgbClr val="0070C0"/>
                </a:solidFill>
                <a:latin typeface="Calibri" charset="0"/>
              </a:rPr>
              <a:t> dell’insegnante</a:t>
            </a:r>
          </a:p>
          <a:p>
            <a:pPr marL="0" indent="0">
              <a:buFont typeface="Arial" charset="0"/>
              <a:buNone/>
            </a:pPr>
            <a:r>
              <a:rPr lang="it-IT" sz="2000" dirty="0">
                <a:latin typeface="Calibri" charset="0"/>
              </a:rPr>
              <a:t>Il profilo personale descrive, in termini di </a:t>
            </a:r>
            <a:r>
              <a:rPr lang="it-IT" sz="2000" b="1" u="sng" dirty="0">
                <a:solidFill>
                  <a:srgbClr val="C00000"/>
                </a:solidFill>
                <a:latin typeface="Calibri" charset="0"/>
              </a:rPr>
              <a:t>attitudini, atteggiamenti e capacità</a:t>
            </a:r>
            <a:r>
              <a:rPr lang="it-IT" sz="2000" dirty="0">
                <a:latin typeface="Calibri" charset="0"/>
              </a:rPr>
              <a:t>, le </a:t>
            </a:r>
            <a:r>
              <a:rPr lang="it-IT" sz="2000" b="1" i="1" u="sng" dirty="0">
                <a:latin typeface="Calibri" charset="0"/>
              </a:rPr>
              <a:t>caratteristiche personali </a:t>
            </a:r>
            <a:r>
              <a:rPr lang="it-IT" sz="2000" dirty="0">
                <a:latin typeface="Calibri" charset="0"/>
              </a:rPr>
              <a:t>auspicate in ogni insegnante.</a:t>
            </a:r>
          </a:p>
          <a:p>
            <a:pPr marL="0" indent="0">
              <a:buFont typeface="Arial" charset="0"/>
              <a:buNone/>
            </a:pPr>
            <a:r>
              <a:rPr lang="it-IT" sz="2000" b="1" dirty="0">
                <a:solidFill>
                  <a:srgbClr val="0070C0"/>
                </a:solidFill>
                <a:latin typeface="Calibri" charset="0"/>
              </a:rPr>
              <a:t>Profilo </a:t>
            </a:r>
            <a:r>
              <a:rPr lang="it-IT" sz="2400" b="1" dirty="0">
                <a:solidFill>
                  <a:srgbClr val="0070C0"/>
                </a:solidFill>
                <a:latin typeface="Calibri" charset="0"/>
              </a:rPr>
              <a:t>professionale</a:t>
            </a:r>
            <a:r>
              <a:rPr lang="it-IT" sz="2000" b="1" dirty="0">
                <a:solidFill>
                  <a:srgbClr val="0070C0"/>
                </a:solidFill>
                <a:latin typeface="Calibri" charset="0"/>
              </a:rPr>
              <a:t> dell’insegnante</a:t>
            </a:r>
          </a:p>
          <a:p>
            <a:pPr marL="0" indent="0">
              <a:buFont typeface="Arial" charset="0"/>
              <a:buNone/>
            </a:pPr>
            <a:r>
              <a:rPr lang="it-IT" sz="2000" dirty="0">
                <a:latin typeface="Calibri" charset="0"/>
              </a:rPr>
              <a:t>Il profilo professionale definisce, in termini di </a:t>
            </a:r>
            <a:r>
              <a:rPr lang="it-IT" sz="2000" b="1" u="sng" dirty="0">
                <a:solidFill>
                  <a:srgbClr val="C00000"/>
                </a:solidFill>
                <a:latin typeface="Calibri" charset="0"/>
              </a:rPr>
              <a:t>competenze, conoscenze, valori</a:t>
            </a:r>
            <a:r>
              <a:rPr lang="it-IT" sz="2000" u="sng" dirty="0">
                <a:latin typeface="Calibri" charset="0"/>
              </a:rPr>
              <a:t> </a:t>
            </a:r>
            <a:r>
              <a:rPr lang="it-IT" sz="2000" dirty="0">
                <a:latin typeface="Calibri" charset="0"/>
              </a:rPr>
              <a:t>e identificazione con la professione, le </a:t>
            </a:r>
            <a:r>
              <a:rPr lang="it-IT" sz="2000" b="1" i="1" u="sng" dirty="0">
                <a:latin typeface="Calibri" charset="0"/>
              </a:rPr>
              <a:t>caratteristiche professionali </a:t>
            </a:r>
            <a:r>
              <a:rPr lang="it-IT" sz="2000" dirty="0">
                <a:latin typeface="Calibri" charset="0"/>
              </a:rPr>
              <a:t>auspicate in ogni insegnante in funzione </a:t>
            </a:r>
            <a:r>
              <a:rPr lang="it-IT" sz="2000" dirty="0" smtClean="0">
                <a:latin typeface="Calibri" charset="0"/>
              </a:rPr>
              <a:t>dell’</a:t>
            </a:r>
            <a:r>
              <a:rPr lang="it-IT" altLang="ja-JP" sz="2000" dirty="0" smtClean="0">
                <a:latin typeface="Calibri" charset="0"/>
              </a:rPr>
              <a:t>esercizio della </a:t>
            </a:r>
            <a:r>
              <a:rPr lang="it-IT" altLang="ja-JP" sz="2000" dirty="0">
                <a:latin typeface="Calibri" charset="0"/>
              </a:rPr>
              <a:t>professione docente.</a:t>
            </a:r>
          </a:p>
          <a:p>
            <a:pPr marL="0" indent="0">
              <a:buFont typeface="Arial" charset="0"/>
              <a:buNone/>
            </a:pPr>
            <a:r>
              <a:rPr lang="it-IT" sz="2400" b="1" dirty="0">
                <a:solidFill>
                  <a:srgbClr val="0070C0"/>
                </a:solidFill>
                <a:latin typeface="Calibri" charset="0"/>
              </a:rPr>
              <a:t>Compiti istituzionali </a:t>
            </a:r>
            <a:r>
              <a:rPr lang="it-IT" sz="2000" b="1" dirty="0">
                <a:solidFill>
                  <a:srgbClr val="0070C0"/>
                </a:solidFill>
                <a:latin typeface="Calibri" charset="0"/>
              </a:rPr>
              <a:t>dell’insegnante</a:t>
            </a:r>
          </a:p>
          <a:p>
            <a:pPr marL="0" indent="0">
              <a:buFont typeface="Arial" charset="0"/>
              <a:buNone/>
            </a:pPr>
            <a:r>
              <a:rPr lang="it-IT" sz="2000" dirty="0">
                <a:latin typeface="Calibri" charset="0"/>
              </a:rPr>
              <a:t>I </a:t>
            </a:r>
            <a:r>
              <a:rPr lang="it-IT" sz="2000" b="1" i="1" dirty="0">
                <a:latin typeface="Calibri" charset="0"/>
              </a:rPr>
              <a:t>compiti istituzionali </a:t>
            </a:r>
            <a:r>
              <a:rPr lang="it-IT" sz="2000" dirty="0">
                <a:latin typeface="Calibri" charset="0"/>
              </a:rPr>
              <a:t>sono le incombenze che toccano l’insegnante, come avviene per tutte le professioni con un elevato grado di autonomia, e che riguardano l</a:t>
            </a:r>
            <a:r>
              <a:rPr lang="it-IT" sz="2000" b="1" dirty="0">
                <a:solidFill>
                  <a:srgbClr val="C00000"/>
                </a:solidFill>
                <a:latin typeface="Calibri" charset="0"/>
              </a:rPr>
              <a:t>e responsabilità che questi ha nei confronti dello Stato e della società, delle famiglie, dei datori di lavoro, degli allievi e delle sedi</a:t>
            </a:r>
          </a:p>
          <a:p>
            <a:pPr marL="0" indent="0">
              <a:buFont typeface="Arial" charset="0"/>
              <a:buNone/>
            </a:pPr>
            <a:r>
              <a:rPr lang="it-IT" sz="2000" b="1" dirty="0">
                <a:solidFill>
                  <a:srgbClr val="C00000"/>
                </a:solidFill>
                <a:latin typeface="Calibri" charset="0"/>
              </a:rPr>
              <a:t>d’insegnamento</a:t>
            </a:r>
            <a:r>
              <a:rPr lang="it-IT" sz="2000" dirty="0">
                <a:latin typeface="Calibri" charset="0"/>
              </a:rPr>
              <a:t>.</a:t>
            </a: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olo 1"/>
          <p:cNvSpPr>
            <a:spLocks noGrp="1"/>
          </p:cNvSpPr>
          <p:nvPr>
            <p:ph type="title"/>
          </p:nvPr>
        </p:nvSpPr>
        <p:spPr/>
        <p:txBody>
          <a:bodyPr/>
          <a:lstStyle/>
          <a:p>
            <a:pPr>
              <a:lnSpc>
                <a:spcPct val="115000"/>
              </a:lnSpc>
            </a:pPr>
            <a:r>
              <a:rPr lang="it-IT" b="1">
                <a:solidFill>
                  <a:srgbClr val="0070C0"/>
                </a:solidFill>
                <a:latin typeface="Calibri" charset="0"/>
                <a:ea typeface="Calibri" charset="0"/>
              </a:rPr>
              <a:t>Profilo personale dell’insegnante</a:t>
            </a:r>
            <a:endParaRPr lang="it-IT">
              <a:latin typeface="Calibri" charset="0"/>
            </a:endParaRPr>
          </a:p>
        </p:txBody>
      </p:sp>
      <p:sp>
        <p:nvSpPr>
          <p:cNvPr id="3" name="Segnaposto contenuto 2"/>
          <p:cNvSpPr>
            <a:spLocks noGrp="1"/>
          </p:cNvSpPr>
          <p:nvPr>
            <p:ph idx="1"/>
          </p:nvPr>
        </p:nvSpPr>
        <p:spPr>
          <a:xfrm>
            <a:off x="457200" y="1268413"/>
            <a:ext cx="8229600" cy="4857750"/>
          </a:xfrm>
        </p:spPr>
        <p:txBody>
          <a:bodyPr rtlCol="0">
            <a:normAutofit fontScale="70000" lnSpcReduction="20000"/>
          </a:bodyPr>
          <a:lstStyle/>
          <a:p>
            <a:pPr marL="0" indent="0" fontAlgn="auto">
              <a:spcAft>
                <a:spcPts val="0"/>
              </a:spcAft>
              <a:buFont typeface="Arial" panose="020B0604020202020204" pitchFamily="34" charset="0"/>
              <a:buNone/>
              <a:defRPr/>
            </a:pPr>
            <a:r>
              <a:rPr lang="it-IT" sz="800" dirty="0">
                <a:ea typeface="+mn-ea"/>
                <a:cs typeface="+mn-cs"/>
              </a:rPr>
              <a:t> </a:t>
            </a:r>
            <a:endParaRPr lang="it-IT" sz="4800" dirty="0">
              <a:ea typeface="+mn-ea"/>
              <a:cs typeface="+mn-cs"/>
            </a:endParaRPr>
          </a:p>
          <a:p>
            <a:pPr marL="0" indent="0" fontAlgn="auto">
              <a:spcAft>
                <a:spcPts val="0"/>
              </a:spcAft>
              <a:buFont typeface="Arial" panose="020B0604020202020204" pitchFamily="34" charset="0"/>
              <a:buNone/>
              <a:defRPr/>
            </a:pPr>
            <a:r>
              <a:rPr lang="it-IT" b="1" dirty="0">
                <a:solidFill>
                  <a:srgbClr val="339933"/>
                </a:solidFill>
                <a:ea typeface="+mn-ea"/>
                <a:cs typeface="+mn-cs"/>
              </a:rPr>
              <a:t>Caratteristiche </a:t>
            </a:r>
            <a:r>
              <a:rPr lang="it-IT" b="1" dirty="0" smtClean="0">
                <a:solidFill>
                  <a:srgbClr val="339933"/>
                </a:solidFill>
                <a:ea typeface="+mn-ea"/>
                <a:cs typeface="+mn-cs"/>
              </a:rPr>
              <a:t>personali</a:t>
            </a:r>
          </a:p>
          <a:p>
            <a:pPr marL="715963" fontAlgn="auto">
              <a:spcAft>
                <a:spcPts val="0"/>
              </a:spcAft>
              <a:buFont typeface="Arial" panose="020B0604020202020204" pitchFamily="34" charset="0"/>
              <a:buChar char="•"/>
              <a:defRPr/>
            </a:pPr>
            <a:r>
              <a:rPr lang="it-IT" b="1" dirty="0" smtClean="0">
                <a:ea typeface="+mn-ea"/>
                <a:cs typeface="+mn-cs"/>
              </a:rPr>
              <a:t>Motivazione</a:t>
            </a:r>
            <a:endParaRPr lang="it-IT" dirty="0">
              <a:ea typeface="+mn-ea"/>
              <a:cs typeface="+mn-cs"/>
            </a:endParaRPr>
          </a:p>
          <a:p>
            <a:pPr marL="715963" fontAlgn="auto">
              <a:spcAft>
                <a:spcPts val="0"/>
              </a:spcAft>
              <a:buFont typeface="Arial" panose="020B0604020202020204" pitchFamily="34" charset="0"/>
              <a:buChar char="•"/>
              <a:defRPr/>
            </a:pPr>
            <a:r>
              <a:rPr lang="it-IT" b="1" dirty="0" smtClean="0">
                <a:ea typeface="+mn-ea"/>
                <a:cs typeface="+mn-cs"/>
              </a:rPr>
              <a:t>Attitudine </a:t>
            </a:r>
            <a:r>
              <a:rPr lang="it-IT" b="1" dirty="0">
                <a:ea typeface="+mn-ea"/>
                <a:cs typeface="+mn-cs"/>
              </a:rPr>
              <a:t>per </a:t>
            </a:r>
            <a:r>
              <a:rPr lang="it-IT" b="1" dirty="0" smtClean="0">
                <a:ea typeface="+mn-ea"/>
                <a:cs typeface="+mn-cs"/>
              </a:rPr>
              <a:t>l’insegnamento</a:t>
            </a:r>
            <a:endParaRPr lang="it-IT" dirty="0">
              <a:ea typeface="+mn-ea"/>
              <a:cs typeface="+mn-cs"/>
            </a:endParaRPr>
          </a:p>
          <a:p>
            <a:pPr marL="715963" fontAlgn="auto">
              <a:spcAft>
                <a:spcPts val="0"/>
              </a:spcAft>
              <a:buFont typeface="Arial" panose="020B0604020202020204" pitchFamily="34" charset="0"/>
              <a:buChar char="•"/>
              <a:defRPr/>
            </a:pPr>
            <a:r>
              <a:rPr lang="it-IT" b="1" dirty="0" smtClean="0">
                <a:ea typeface="+mn-ea"/>
                <a:cs typeface="+mn-cs"/>
              </a:rPr>
              <a:t>Atteggiamento </a:t>
            </a:r>
            <a:r>
              <a:rPr lang="it-IT" b="1" dirty="0">
                <a:ea typeface="+mn-ea"/>
                <a:cs typeface="+mn-cs"/>
              </a:rPr>
              <a:t>verso il sapere e la cultura</a:t>
            </a:r>
            <a:endParaRPr lang="it-IT" dirty="0">
              <a:ea typeface="+mn-ea"/>
              <a:cs typeface="+mn-cs"/>
            </a:endParaRPr>
          </a:p>
          <a:p>
            <a:pPr marL="715963" fontAlgn="auto">
              <a:spcAft>
                <a:spcPts val="0"/>
              </a:spcAft>
              <a:buFont typeface="Arial" panose="020B0604020202020204" pitchFamily="34" charset="0"/>
              <a:buChar char="•"/>
              <a:defRPr/>
            </a:pPr>
            <a:r>
              <a:rPr lang="it-IT" b="1" dirty="0">
                <a:ea typeface="+mn-ea"/>
                <a:cs typeface="+mn-cs"/>
              </a:rPr>
              <a:t>Atteggiamento verso la riflessione sulla professione</a:t>
            </a:r>
            <a:r>
              <a:rPr lang="it-IT" dirty="0">
                <a:ea typeface="+mn-ea"/>
                <a:cs typeface="+mn-cs"/>
              </a:rPr>
              <a:t> </a:t>
            </a:r>
          </a:p>
          <a:p>
            <a:pPr marL="715963" fontAlgn="auto">
              <a:spcAft>
                <a:spcPts val="0"/>
              </a:spcAft>
              <a:buFont typeface="Arial" panose="020B0604020202020204" pitchFamily="34" charset="0"/>
              <a:buChar char="•"/>
              <a:defRPr/>
            </a:pPr>
            <a:r>
              <a:rPr lang="it-IT" b="1" dirty="0">
                <a:ea typeface="+mn-ea"/>
                <a:cs typeface="+mn-cs"/>
              </a:rPr>
              <a:t>Capacità di socializzazione e comunicazione </a:t>
            </a:r>
            <a:endParaRPr lang="it-IT" dirty="0">
              <a:ea typeface="+mn-ea"/>
              <a:cs typeface="+mn-cs"/>
            </a:endParaRPr>
          </a:p>
          <a:p>
            <a:pPr marL="715963" fontAlgn="auto">
              <a:spcAft>
                <a:spcPts val="0"/>
              </a:spcAft>
              <a:buFont typeface="Arial" panose="020B0604020202020204" pitchFamily="34" charset="0"/>
              <a:buChar char="•"/>
              <a:defRPr/>
            </a:pPr>
            <a:r>
              <a:rPr lang="it-IT" b="1" dirty="0">
                <a:ea typeface="+mn-ea"/>
                <a:cs typeface="+mn-cs"/>
              </a:rPr>
              <a:t>Attitudini concernenti la gestione di situazioni conflittuali e problematiche</a:t>
            </a:r>
            <a:r>
              <a:rPr lang="it-IT" dirty="0">
                <a:ea typeface="+mn-ea"/>
                <a:cs typeface="+mn-cs"/>
              </a:rPr>
              <a:t> </a:t>
            </a:r>
          </a:p>
          <a:p>
            <a:pPr marL="715963" fontAlgn="auto">
              <a:spcAft>
                <a:spcPts val="0"/>
              </a:spcAft>
              <a:buFont typeface="Arial" panose="020B0604020202020204" pitchFamily="34" charset="0"/>
              <a:buChar char="•"/>
              <a:defRPr/>
            </a:pPr>
            <a:r>
              <a:rPr lang="it-IT" b="1" dirty="0">
                <a:ea typeface="+mn-ea"/>
                <a:cs typeface="+mn-cs"/>
              </a:rPr>
              <a:t>Autorevolezza nei confronti degli studenti, dei loro genitori</a:t>
            </a:r>
            <a:r>
              <a:rPr lang="it-IT" dirty="0">
                <a:ea typeface="+mn-ea"/>
                <a:cs typeface="+mn-cs"/>
              </a:rPr>
              <a:t> </a:t>
            </a:r>
          </a:p>
          <a:p>
            <a:pPr marL="0" indent="0" fontAlgn="auto">
              <a:spcAft>
                <a:spcPts val="0"/>
              </a:spcAft>
              <a:buFont typeface="Arial" panose="020B0604020202020204" pitchFamily="34" charset="0"/>
              <a:buNone/>
              <a:defRPr/>
            </a:pPr>
            <a:r>
              <a:rPr lang="it-IT" b="1" dirty="0" smtClean="0">
                <a:solidFill>
                  <a:srgbClr val="339933"/>
                </a:solidFill>
                <a:ea typeface="+mn-ea"/>
                <a:cs typeface="+mn-cs"/>
              </a:rPr>
              <a:t>Attitudini </a:t>
            </a:r>
            <a:r>
              <a:rPr lang="it-IT" b="1" dirty="0">
                <a:solidFill>
                  <a:srgbClr val="339933"/>
                </a:solidFill>
                <a:ea typeface="+mn-ea"/>
                <a:cs typeface="+mn-cs"/>
              </a:rPr>
              <a:t>professionali</a:t>
            </a:r>
            <a:endParaRPr lang="it-IT" dirty="0">
              <a:solidFill>
                <a:srgbClr val="339933"/>
              </a:solidFill>
              <a:ea typeface="+mn-ea"/>
              <a:cs typeface="+mn-cs"/>
            </a:endParaRPr>
          </a:p>
          <a:p>
            <a:pPr marL="715963" fontAlgn="auto">
              <a:spcAft>
                <a:spcPts val="0"/>
              </a:spcAft>
              <a:buFont typeface="Arial" panose="020B0604020202020204" pitchFamily="34" charset="0"/>
              <a:buChar char="•"/>
              <a:defRPr/>
            </a:pPr>
            <a:r>
              <a:rPr lang="it-IT" b="1" dirty="0">
                <a:ea typeface="+mn-ea"/>
                <a:cs typeface="+mn-cs"/>
              </a:rPr>
              <a:t>Attitudine al lavoro in team e al lavoro individuale </a:t>
            </a:r>
            <a:endParaRPr lang="it-IT" dirty="0">
              <a:ea typeface="+mn-ea"/>
              <a:cs typeface="+mn-cs"/>
            </a:endParaRPr>
          </a:p>
          <a:p>
            <a:pPr marL="715963" fontAlgn="auto">
              <a:spcAft>
                <a:spcPts val="0"/>
              </a:spcAft>
              <a:buFont typeface="Arial" panose="020B0604020202020204" pitchFamily="34" charset="0"/>
              <a:buChar char="•"/>
              <a:defRPr/>
            </a:pPr>
            <a:r>
              <a:rPr lang="it-IT" b="1" dirty="0" smtClean="0">
                <a:ea typeface="+mn-ea"/>
                <a:cs typeface="+mn-cs"/>
              </a:rPr>
              <a:t>Capacità </a:t>
            </a:r>
            <a:r>
              <a:rPr lang="it-IT" b="1" dirty="0">
                <a:ea typeface="+mn-ea"/>
                <a:cs typeface="+mn-cs"/>
              </a:rPr>
              <a:t>d’integrazione all’interno di contesti scolastici ed educativi</a:t>
            </a:r>
            <a:r>
              <a:rPr lang="it-IT" dirty="0">
                <a:ea typeface="+mn-ea"/>
                <a:cs typeface="+mn-cs"/>
              </a:rPr>
              <a:t> </a:t>
            </a:r>
          </a:p>
          <a:p>
            <a:pPr fontAlgn="auto">
              <a:spcAft>
                <a:spcPts val="0"/>
              </a:spcAft>
              <a:buFont typeface="Arial" panose="020B0604020202020204" pitchFamily="34" charset="0"/>
              <a:buChar char="•"/>
              <a:defRPr/>
            </a:pPr>
            <a:endParaRPr lang="it-IT" dirty="0">
              <a:ea typeface="+mn-ea"/>
              <a:cs typeface="+mn-cs"/>
            </a:endParaRP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361459"/>
          </a:xfrm>
        </p:spPr>
        <p:txBody>
          <a:bodyPr/>
          <a:lstStyle/>
          <a:p>
            <a:pPr marL="0" indent="0">
              <a:buNone/>
            </a:pPr>
            <a:r>
              <a:rPr lang="it-IT" sz="2800" dirty="0" smtClean="0"/>
              <a:t>Gli </a:t>
            </a:r>
            <a:r>
              <a:rPr lang="it-IT" sz="2800" dirty="0"/>
              <a:t>insegnanti dovranno essere </a:t>
            </a:r>
            <a:r>
              <a:rPr lang="it-IT" sz="2800" dirty="0" smtClean="0"/>
              <a:t>in </a:t>
            </a:r>
            <a:r>
              <a:rPr lang="it-IT" sz="2800" dirty="0"/>
              <a:t>grado di preparare gli studenti ad una </a:t>
            </a:r>
            <a:r>
              <a:rPr lang="it-IT" sz="2800" dirty="0" smtClean="0"/>
              <a:t>società</a:t>
            </a:r>
            <a:r>
              <a:rPr lang="fr-FR" sz="2800" dirty="0" smtClean="0"/>
              <a:t> </a:t>
            </a:r>
            <a:r>
              <a:rPr lang="it-IT" sz="2800" dirty="0"/>
              <a:t>e ad un’economia nella quale </a:t>
            </a:r>
            <a:r>
              <a:rPr lang="it-IT" sz="2800" dirty="0" smtClean="0"/>
              <a:t>sarà</a:t>
            </a:r>
            <a:r>
              <a:rPr lang="fr-FR" sz="2800" dirty="0" smtClean="0"/>
              <a:t> </a:t>
            </a:r>
            <a:r>
              <a:rPr lang="it-IT" sz="2800" dirty="0"/>
              <a:t>loro richiesto di utilizzare un </a:t>
            </a:r>
            <a:r>
              <a:rPr lang="it-IT" sz="2800" b="1" dirty="0">
                <a:solidFill>
                  <a:srgbClr val="C00000"/>
                </a:solidFill>
              </a:rPr>
              <a:t>approccio auto-diretto </a:t>
            </a:r>
            <a:r>
              <a:rPr lang="it-IT" sz="2800" b="1" dirty="0" smtClean="0">
                <a:solidFill>
                  <a:srgbClr val="C00000"/>
                </a:solidFill>
              </a:rPr>
              <a:t>dell’apprendimento</a:t>
            </a:r>
            <a:r>
              <a:rPr lang="it-IT" sz="2800" dirty="0" smtClean="0"/>
              <a:t> </a:t>
            </a:r>
            <a:r>
              <a:rPr lang="it-IT" sz="2800" dirty="0"/>
              <a:t>e di essere capaci e motivati per continuare ad ampliare le proprie conoscenze </a:t>
            </a:r>
            <a:r>
              <a:rPr lang="it-IT" sz="2800" b="1" dirty="0">
                <a:solidFill>
                  <a:srgbClr val="C00000"/>
                </a:solidFill>
              </a:rPr>
              <a:t>durante tutto l’arco della vita</a:t>
            </a:r>
            <a:r>
              <a:rPr lang="it-IT" sz="2800" dirty="0"/>
              <a:t>. </a:t>
            </a:r>
          </a:p>
          <a:p>
            <a:pPr marL="0" indent="0">
              <a:buNone/>
            </a:pPr>
            <a:r>
              <a:rPr lang="it-IT" sz="2800" dirty="0"/>
              <a:t>I diversi paesi hanno bisogno di formulare in modo chiaro e conciso </a:t>
            </a:r>
            <a:r>
              <a:rPr lang="it-IT" sz="2800" b="1" dirty="0"/>
              <a:t>cosa gli insegnanti devono sapere e devono essere capaci di fare</a:t>
            </a:r>
            <a:r>
              <a:rPr lang="it-IT" sz="2800" dirty="0"/>
              <a:t>, e tali profili dovrebbero essere integrati nei sistemi scolastici e di formazione degli insegnanti. Il profilo delle competenze di cui ha bisogno un insegnante deve </a:t>
            </a:r>
            <a:r>
              <a:rPr lang="it-IT" sz="2800" dirty="0" smtClean="0"/>
              <a:t>includere:</a:t>
            </a:r>
            <a:endParaRPr lang="it-IT" sz="2800" dirty="0"/>
          </a:p>
          <a:p>
            <a:pPr marL="0" indent="0">
              <a:buNone/>
            </a:pPr>
            <a:endParaRPr lang="it-IT" dirty="0"/>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530580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50"/>
            <a:ext cx="8229600" cy="869950"/>
          </a:xfrm>
        </p:spPr>
        <p:txBody>
          <a:bodyPr rtlCol="0">
            <a:normAutofit fontScale="90000"/>
          </a:bodyPr>
          <a:lstStyle/>
          <a:p>
            <a:pPr fontAlgn="auto">
              <a:lnSpc>
                <a:spcPct val="115000"/>
              </a:lnSpc>
              <a:spcAft>
                <a:spcPts val="1000"/>
              </a:spcAft>
              <a:defRPr/>
            </a:pPr>
            <a:r>
              <a:rPr lang="it-IT" b="1" dirty="0">
                <a:solidFill>
                  <a:srgbClr val="0070C0"/>
                </a:solidFill>
                <a:ea typeface="Calibri"/>
                <a:cs typeface="Times New Roman"/>
              </a:rPr>
              <a:t>Profilo professionale dell’insegnante</a:t>
            </a:r>
            <a:endParaRPr lang="it-IT" sz="4000" dirty="0">
              <a:ea typeface="Calibri"/>
              <a:cs typeface="Times New Roman"/>
            </a:endParaRPr>
          </a:p>
        </p:txBody>
      </p:sp>
      <p:sp>
        <p:nvSpPr>
          <p:cNvPr id="3" name="Segnaposto contenuto 2"/>
          <p:cNvSpPr>
            <a:spLocks noGrp="1"/>
          </p:cNvSpPr>
          <p:nvPr>
            <p:ph idx="1"/>
          </p:nvPr>
        </p:nvSpPr>
        <p:spPr>
          <a:xfrm>
            <a:off x="457200" y="1125538"/>
            <a:ext cx="8229600" cy="5000625"/>
          </a:xfrm>
        </p:spPr>
        <p:txBody>
          <a:bodyPr rtlCol="0">
            <a:normAutofit fontScale="47500" lnSpcReduction="20000"/>
          </a:bodyPr>
          <a:lstStyle/>
          <a:p>
            <a:pPr marL="0" indent="0" fontAlgn="auto">
              <a:spcAft>
                <a:spcPts val="0"/>
              </a:spcAft>
              <a:buFont typeface="Arial" panose="020B0604020202020204" pitchFamily="34" charset="0"/>
              <a:buNone/>
              <a:defRPr/>
            </a:pPr>
            <a:r>
              <a:rPr lang="it-IT" sz="3300" b="1" dirty="0">
                <a:solidFill>
                  <a:srgbClr val="007000"/>
                </a:solidFill>
                <a:ea typeface="+mn-ea"/>
                <a:cs typeface="+mn-cs"/>
              </a:rPr>
              <a:t>Aspetti etici e deontologia professionale</a:t>
            </a:r>
            <a:r>
              <a:rPr lang="it-IT" sz="3300" dirty="0">
                <a:solidFill>
                  <a:srgbClr val="007000"/>
                </a:solidFill>
                <a:ea typeface="+mn-ea"/>
                <a:cs typeface="+mn-cs"/>
              </a:rPr>
              <a:t> </a:t>
            </a:r>
          </a:p>
          <a:p>
            <a:pPr lvl="1" fontAlgn="auto">
              <a:spcAft>
                <a:spcPts val="0"/>
              </a:spcAft>
              <a:buFont typeface="Arial" panose="020B0604020202020204" pitchFamily="34" charset="0"/>
              <a:buChar char="•"/>
              <a:defRPr/>
            </a:pPr>
            <a:r>
              <a:rPr lang="it-IT" sz="3300" b="1" dirty="0">
                <a:ea typeface="+mn-ea"/>
              </a:rPr>
              <a:t>Garanzia dei diritti fondamentali dell’allievo</a:t>
            </a:r>
            <a:r>
              <a:rPr lang="it-IT" sz="3300" dirty="0">
                <a:ea typeface="+mn-ea"/>
              </a:rPr>
              <a:t> </a:t>
            </a:r>
          </a:p>
          <a:p>
            <a:pPr lvl="1" fontAlgn="auto">
              <a:spcAft>
                <a:spcPts val="0"/>
              </a:spcAft>
              <a:buFont typeface="Arial" panose="020B0604020202020204" pitchFamily="34" charset="0"/>
              <a:buChar char="•"/>
              <a:defRPr/>
            </a:pPr>
            <a:r>
              <a:rPr lang="it-IT" sz="3300" b="1" dirty="0">
                <a:ea typeface="+mn-ea"/>
              </a:rPr>
              <a:t>Rispetto della missione educativa della professione</a:t>
            </a:r>
            <a:r>
              <a:rPr lang="it-IT" sz="3300" dirty="0">
                <a:ea typeface="+mn-ea"/>
              </a:rPr>
              <a:t> </a:t>
            </a:r>
          </a:p>
          <a:p>
            <a:pPr lvl="1" fontAlgn="auto">
              <a:spcAft>
                <a:spcPts val="0"/>
              </a:spcAft>
              <a:buFont typeface="Arial" panose="020B0604020202020204" pitchFamily="34" charset="0"/>
              <a:buChar char="•"/>
              <a:defRPr/>
            </a:pPr>
            <a:r>
              <a:rPr lang="it-IT" sz="3300" b="1" dirty="0">
                <a:ea typeface="+mn-ea"/>
              </a:rPr>
              <a:t>Rapporti con la famiglia degli allievi </a:t>
            </a:r>
            <a:endParaRPr lang="it-IT" sz="3300" dirty="0">
              <a:ea typeface="+mn-ea"/>
            </a:endParaRPr>
          </a:p>
          <a:p>
            <a:pPr lvl="1" fontAlgn="auto">
              <a:spcAft>
                <a:spcPts val="0"/>
              </a:spcAft>
              <a:buFont typeface="Arial" panose="020B0604020202020204" pitchFamily="34" charset="0"/>
              <a:buChar char="•"/>
              <a:defRPr/>
            </a:pPr>
            <a:r>
              <a:rPr lang="it-IT" sz="3300" b="1" dirty="0">
                <a:ea typeface="+mn-ea"/>
              </a:rPr>
              <a:t>Rapporti con il mondo del lavoro </a:t>
            </a:r>
            <a:endParaRPr lang="it-IT" sz="3300" dirty="0">
              <a:ea typeface="+mn-ea"/>
            </a:endParaRPr>
          </a:p>
          <a:p>
            <a:pPr lvl="1" fontAlgn="auto">
              <a:spcAft>
                <a:spcPts val="0"/>
              </a:spcAft>
              <a:buFont typeface="Arial" panose="020B0604020202020204" pitchFamily="34" charset="0"/>
              <a:buChar char="•"/>
              <a:defRPr/>
            </a:pPr>
            <a:r>
              <a:rPr lang="it-IT" sz="3300" b="1" dirty="0">
                <a:ea typeface="+mn-ea"/>
              </a:rPr>
              <a:t>Sostegno alla scuola pubblica in quanto istituzione democratica </a:t>
            </a:r>
            <a:endParaRPr lang="it-IT" sz="3300" dirty="0">
              <a:ea typeface="+mn-ea"/>
            </a:endParaRPr>
          </a:p>
          <a:p>
            <a:pPr marL="0" indent="0" fontAlgn="auto">
              <a:spcAft>
                <a:spcPts val="0"/>
              </a:spcAft>
              <a:buFont typeface="Arial" panose="020B0604020202020204" pitchFamily="34" charset="0"/>
              <a:buNone/>
              <a:defRPr/>
            </a:pPr>
            <a:r>
              <a:rPr lang="it-IT" sz="3300" b="1" dirty="0">
                <a:solidFill>
                  <a:srgbClr val="007000"/>
                </a:solidFill>
                <a:ea typeface="+mn-ea"/>
                <a:cs typeface="+mn-cs"/>
              </a:rPr>
              <a:t>Competenze professionali</a:t>
            </a:r>
            <a:endParaRPr lang="it-IT" sz="3300" dirty="0">
              <a:solidFill>
                <a:srgbClr val="007000"/>
              </a:solidFill>
              <a:ea typeface="+mn-ea"/>
              <a:cs typeface="+mn-cs"/>
            </a:endParaRPr>
          </a:p>
          <a:p>
            <a:pPr lvl="1" fontAlgn="auto">
              <a:spcAft>
                <a:spcPts val="0"/>
              </a:spcAft>
              <a:buFont typeface="Arial" panose="020B0604020202020204" pitchFamily="34" charset="0"/>
              <a:buChar char="•"/>
              <a:defRPr/>
            </a:pPr>
            <a:r>
              <a:rPr lang="it-IT" sz="3300" b="1" dirty="0">
                <a:ea typeface="+mn-ea"/>
              </a:rPr>
              <a:t>Competenze disciplinari</a:t>
            </a:r>
            <a:r>
              <a:rPr lang="it-IT" sz="3300" dirty="0">
                <a:ea typeface="+mn-ea"/>
              </a:rPr>
              <a:t> </a:t>
            </a:r>
          </a:p>
          <a:p>
            <a:pPr lvl="1" fontAlgn="auto">
              <a:spcAft>
                <a:spcPts val="0"/>
              </a:spcAft>
              <a:buFont typeface="Arial" panose="020B0604020202020204" pitchFamily="34" charset="0"/>
              <a:buChar char="•"/>
              <a:defRPr/>
            </a:pPr>
            <a:r>
              <a:rPr lang="it-IT" sz="3300" b="1" dirty="0">
                <a:ea typeface="+mn-ea"/>
              </a:rPr>
              <a:t>Competenze in materia di insegnamento e apprendimento</a:t>
            </a:r>
            <a:r>
              <a:rPr lang="it-IT" sz="3300" dirty="0">
                <a:ea typeface="+mn-ea"/>
              </a:rPr>
              <a:t> </a:t>
            </a:r>
          </a:p>
          <a:p>
            <a:pPr lvl="1" fontAlgn="auto">
              <a:spcAft>
                <a:spcPts val="0"/>
              </a:spcAft>
              <a:buFont typeface="Arial" panose="020B0604020202020204" pitchFamily="34" charset="0"/>
              <a:buChar char="•"/>
              <a:defRPr/>
            </a:pPr>
            <a:r>
              <a:rPr lang="it-IT" sz="3300" b="1" dirty="0">
                <a:ea typeface="+mn-ea"/>
              </a:rPr>
              <a:t>Competenze di pianificazione, organizzazione e svolgimento delle lezioni</a:t>
            </a:r>
            <a:r>
              <a:rPr lang="it-IT" sz="3300" dirty="0">
                <a:ea typeface="+mn-ea"/>
              </a:rPr>
              <a:t> </a:t>
            </a:r>
          </a:p>
          <a:p>
            <a:pPr lvl="1" fontAlgn="auto">
              <a:spcAft>
                <a:spcPts val="0"/>
              </a:spcAft>
              <a:buFont typeface="Arial" panose="020B0604020202020204" pitchFamily="34" charset="0"/>
              <a:buChar char="•"/>
              <a:defRPr/>
            </a:pPr>
            <a:r>
              <a:rPr lang="it-IT" sz="3300" b="1" dirty="0">
                <a:ea typeface="+mn-ea"/>
              </a:rPr>
              <a:t>Competenze in materia di socializzazione e relazione</a:t>
            </a:r>
            <a:r>
              <a:rPr lang="it-IT" sz="3300" dirty="0">
                <a:ea typeface="+mn-ea"/>
              </a:rPr>
              <a:t> </a:t>
            </a:r>
          </a:p>
          <a:p>
            <a:pPr lvl="1" fontAlgn="auto">
              <a:lnSpc>
                <a:spcPct val="115000"/>
              </a:lnSpc>
              <a:spcAft>
                <a:spcPts val="0"/>
              </a:spcAft>
              <a:buFont typeface="Arial" panose="020B0604020202020204" pitchFamily="34" charset="0"/>
              <a:buChar char="•"/>
              <a:defRPr/>
            </a:pPr>
            <a:r>
              <a:rPr lang="it-IT" sz="3300" b="1" dirty="0">
                <a:ea typeface="Calibri"/>
                <a:cs typeface="Times New Roman"/>
              </a:rPr>
              <a:t>Meta-competenze e pratica riflessiva </a:t>
            </a:r>
            <a:endParaRPr lang="it-IT" sz="3300" dirty="0">
              <a:ea typeface="Calibri"/>
              <a:cs typeface="Times New Roman"/>
            </a:endParaRPr>
          </a:p>
          <a:p>
            <a:pPr lvl="1" fontAlgn="auto">
              <a:lnSpc>
                <a:spcPct val="115000"/>
              </a:lnSpc>
              <a:spcAft>
                <a:spcPts val="0"/>
              </a:spcAft>
              <a:buFont typeface="Arial" panose="020B0604020202020204" pitchFamily="34" charset="0"/>
              <a:buChar char="•"/>
              <a:defRPr/>
            </a:pPr>
            <a:r>
              <a:rPr lang="it-IT" sz="3300" b="1" dirty="0">
                <a:ea typeface="Calibri"/>
                <a:cs typeface="Times New Roman"/>
              </a:rPr>
              <a:t>Competenze nell’uso e nella gestione di risorse digitali per l’apprendimento (RDA)</a:t>
            </a:r>
            <a:r>
              <a:rPr lang="it-IT" sz="3300" dirty="0">
                <a:ea typeface="Calibri"/>
                <a:cs typeface="Times New Roman"/>
              </a:rPr>
              <a:t> </a:t>
            </a:r>
          </a:p>
          <a:p>
            <a:pPr lvl="1" fontAlgn="auto">
              <a:lnSpc>
                <a:spcPct val="115000"/>
              </a:lnSpc>
              <a:spcAft>
                <a:spcPts val="0"/>
              </a:spcAft>
              <a:buFont typeface="Arial" panose="020B0604020202020204" pitchFamily="34" charset="0"/>
              <a:buChar char="•"/>
              <a:defRPr/>
            </a:pPr>
            <a:r>
              <a:rPr lang="it-IT" sz="3300" b="1" dirty="0">
                <a:ea typeface="Calibri"/>
                <a:cs typeface="Times New Roman"/>
              </a:rPr>
              <a:t>Sviluppo e adeguamento delle competenze durante la carriera professionale</a:t>
            </a:r>
            <a:endParaRPr lang="it-IT" sz="3300" dirty="0">
              <a:ea typeface="Calibri"/>
              <a:cs typeface="Times New Roman"/>
            </a:endParaRPr>
          </a:p>
          <a:p>
            <a:pPr marL="0" indent="0" fontAlgn="auto">
              <a:lnSpc>
                <a:spcPct val="115000"/>
              </a:lnSpc>
              <a:spcAft>
                <a:spcPts val="0"/>
              </a:spcAft>
              <a:buFont typeface="Arial" panose="020B0604020202020204" pitchFamily="34" charset="0"/>
              <a:buNone/>
              <a:defRPr/>
            </a:pPr>
            <a:r>
              <a:rPr lang="it-IT" sz="3300" b="1" dirty="0">
                <a:solidFill>
                  <a:srgbClr val="007000"/>
                </a:solidFill>
                <a:ea typeface="Calibri"/>
                <a:cs typeface="Times New Roman"/>
              </a:rPr>
              <a:t>Capacità di gestione</a:t>
            </a:r>
            <a:r>
              <a:rPr lang="it-IT" sz="3300" dirty="0">
                <a:solidFill>
                  <a:srgbClr val="007000"/>
                </a:solidFill>
                <a:ea typeface="Calibri"/>
                <a:cs typeface="Times New Roman"/>
              </a:rPr>
              <a:t> </a:t>
            </a:r>
            <a:endParaRPr lang="it-IT" sz="3300" dirty="0">
              <a:ea typeface="Calibri"/>
              <a:cs typeface="Times New Roman"/>
            </a:endParaRPr>
          </a:p>
          <a:p>
            <a:pPr lvl="1" fontAlgn="auto">
              <a:lnSpc>
                <a:spcPct val="115000"/>
              </a:lnSpc>
              <a:spcAft>
                <a:spcPts val="0"/>
              </a:spcAft>
              <a:buFont typeface="Arial" panose="020B0604020202020204" pitchFamily="34" charset="0"/>
              <a:buChar char="•"/>
              <a:defRPr/>
            </a:pPr>
            <a:r>
              <a:rPr lang="it-IT" sz="3300" b="1" dirty="0">
                <a:ea typeface="Calibri"/>
                <a:cs typeface="Times New Roman"/>
              </a:rPr>
              <a:t>Gestione del cambiamento </a:t>
            </a:r>
            <a:endParaRPr lang="it-IT" sz="3300" dirty="0">
              <a:ea typeface="Calibri"/>
              <a:cs typeface="Times New Roman"/>
            </a:endParaRPr>
          </a:p>
          <a:p>
            <a:pPr lvl="1" fontAlgn="auto">
              <a:lnSpc>
                <a:spcPct val="115000"/>
              </a:lnSpc>
              <a:spcAft>
                <a:spcPts val="0"/>
              </a:spcAft>
              <a:buFont typeface="Arial" panose="020B0604020202020204" pitchFamily="34" charset="0"/>
              <a:buChar char="•"/>
              <a:defRPr/>
            </a:pPr>
            <a:r>
              <a:rPr lang="it-IT" sz="3300" b="1" dirty="0">
                <a:ea typeface="Calibri"/>
                <a:cs typeface="Times New Roman"/>
              </a:rPr>
              <a:t>Gestione dell’eterogeneità </a:t>
            </a:r>
            <a:endParaRPr lang="it-IT" sz="3300" dirty="0">
              <a:ea typeface="Calibri"/>
              <a:cs typeface="Times New Roman"/>
            </a:endParaRPr>
          </a:p>
          <a:p>
            <a:pPr lvl="1" fontAlgn="auto">
              <a:lnSpc>
                <a:spcPct val="115000"/>
              </a:lnSpc>
              <a:spcAft>
                <a:spcPts val="0"/>
              </a:spcAft>
              <a:buFont typeface="Arial" panose="020B0604020202020204" pitchFamily="34" charset="0"/>
              <a:buChar char="•"/>
              <a:defRPr/>
            </a:pPr>
            <a:r>
              <a:rPr lang="it-IT" sz="3300" b="1" dirty="0">
                <a:ea typeface="Calibri"/>
                <a:cs typeface="Times New Roman"/>
              </a:rPr>
              <a:t>Gestione della classe come gruppo</a:t>
            </a:r>
            <a:r>
              <a:rPr lang="it-IT" sz="3300" dirty="0">
                <a:ea typeface="Calibri"/>
                <a:cs typeface="Times New Roman"/>
              </a:rPr>
              <a:t> </a:t>
            </a:r>
          </a:p>
          <a:p>
            <a:pPr marL="571500" indent="0" fontAlgn="auto">
              <a:lnSpc>
                <a:spcPct val="115000"/>
              </a:lnSpc>
              <a:spcAft>
                <a:spcPts val="1000"/>
              </a:spcAft>
              <a:buFont typeface="Arial" panose="020B0604020202020204" pitchFamily="34" charset="0"/>
              <a:buNone/>
              <a:defRPr/>
            </a:pPr>
            <a:endParaRPr lang="it-IT" dirty="0">
              <a:ea typeface="Calibri"/>
              <a:cs typeface="Times New Roman"/>
            </a:endParaRPr>
          </a:p>
          <a:p>
            <a:pPr marL="0" indent="0" fontAlgn="auto">
              <a:spcAft>
                <a:spcPts val="0"/>
              </a:spcAft>
              <a:buFont typeface="Arial" panose="020B0604020202020204" pitchFamily="34" charset="0"/>
              <a:buNone/>
              <a:defRPr/>
            </a:pPr>
            <a:endParaRPr lang="it-IT" dirty="0">
              <a:ea typeface="+mn-ea"/>
              <a:cs typeface="+mn-cs"/>
            </a:endParaRPr>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fontAlgn="auto">
              <a:lnSpc>
                <a:spcPct val="115000"/>
              </a:lnSpc>
              <a:spcAft>
                <a:spcPts val="1000"/>
              </a:spcAft>
              <a:defRPr/>
            </a:pPr>
            <a:r>
              <a:rPr lang="it-IT" b="1" dirty="0">
                <a:solidFill>
                  <a:srgbClr val="0070C0"/>
                </a:solidFill>
                <a:ea typeface="Calibri"/>
                <a:cs typeface="Times New Roman"/>
              </a:rPr>
              <a:t>Compiti istituzionali dell’insegnante</a:t>
            </a:r>
            <a:endParaRPr lang="it-IT" sz="4000" dirty="0">
              <a:ea typeface="Calibri"/>
              <a:cs typeface="Times New Roman"/>
            </a:endParaRPr>
          </a:p>
        </p:txBody>
      </p:sp>
      <p:sp>
        <p:nvSpPr>
          <p:cNvPr id="3" name="Segnaposto contenuto 2"/>
          <p:cNvSpPr>
            <a:spLocks noGrp="1"/>
          </p:cNvSpPr>
          <p:nvPr>
            <p:ph idx="1"/>
          </p:nvPr>
        </p:nvSpPr>
        <p:spPr/>
        <p:txBody>
          <a:bodyPr rtlCol="0">
            <a:normAutofit/>
          </a:bodyPr>
          <a:lstStyle/>
          <a:p>
            <a:pPr marL="627063" fontAlgn="auto">
              <a:spcAft>
                <a:spcPts val="0"/>
              </a:spcAft>
              <a:buFont typeface="Arial" panose="020B0604020202020204" pitchFamily="34" charset="0"/>
              <a:buChar char="•"/>
              <a:defRPr/>
            </a:pPr>
            <a:r>
              <a:rPr lang="it-IT" b="1" dirty="0">
                <a:ea typeface="+mn-ea"/>
                <a:cs typeface="+mn-cs"/>
              </a:rPr>
              <a:t>Responsabilità verso lo Stato e la società </a:t>
            </a:r>
            <a:endParaRPr lang="it-IT" dirty="0">
              <a:ea typeface="+mn-ea"/>
              <a:cs typeface="+mn-cs"/>
            </a:endParaRPr>
          </a:p>
          <a:p>
            <a:pPr marL="627063" fontAlgn="auto">
              <a:spcAft>
                <a:spcPts val="0"/>
              </a:spcAft>
              <a:buFont typeface="Arial" panose="020B0604020202020204" pitchFamily="34" charset="0"/>
              <a:buChar char="•"/>
              <a:defRPr/>
            </a:pPr>
            <a:r>
              <a:rPr lang="it-IT" b="1" dirty="0">
                <a:ea typeface="+mn-ea"/>
                <a:cs typeface="+mn-cs"/>
              </a:rPr>
              <a:t>Responsabilità verso gli allievi e le famiglie </a:t>
            </a:r>
            <a:endParaRPr lang="it-IT" dirty="0">
              <a:ea typeface="+mn-ea"/>
              <a:cs typeface="+mn-cs"/>
            </a:endParaRPr>
          </a:p>
          <a:p>
            <a:pPr marL="627063" fontAlgn="auto">
              <a:spcAft>
                <a:spcPts val="0"/>
              </a:spcAft>
              <a:buFont typeface="Arial" panose="020B0604020202020204" pitchFamily="34" charset="0"/>
              <a:buChar char="•"/>
              <a:defRPr/>
            </a:pPr>
            <a:r>
              <a:rPr lang="it-IT" b="1" dirty="0">
                <a:ea typeface="+mn-ea"/>
                <a:cs typeface="+mn-cs"/>
              </a:rPr>
              <a:t>Responsabilità rispetto alle prescrizioni curricolari </a:t>
            </a:r>
            <a:endParaRPr lang="it-IT" dirty="0">
              <a:ea typeface="+mn-ea"/>
              <a:cs typeface="+mn-cs"/>
            </a:endParaRPr>
          </a:p>
          <a:p>
            <a:pPr marL="627063" fontAlgn="auto">
              <a:spcAft>
                <a:spcPts val="0"/>
              </a:spcAft>
              <a:buFont typeface="Arial" panose="020B0604020202020204" pitchFamily="34" charset="0"/>
              <a:buChar char="•"/>
              <a:defRPr/>
            </a:pPr>
            <a:r>
              <a:rPr lang="it-IT" b="1" dirty="0">
                <a:ea typeface="+mn-ea"/>
                <a:cs typeface="+mn-cs"/>
              </a:rPr>
              <a:t>Responsabilità generali presso la sede di insegnamento </a:t>
            </a:r>
            <a:endParaRPr lang="it-IT" dirty="0">
              <a:ea typeface="+mn-ea"/>
              <a:cs typeface="+mn-cs"/>
            </a:endParaRPr>
          </a:p>
          <a:p>
            <a:pPr marL="627063" fontAlgn="auto">
              <a:spcAft>
                <a:spcPts val="0"/>
              </a:spcAft>
              <a:buFont typeface="Arial" panose="020B0604020202020204" pitchFamily="34" charset="0"/>
              <a:buChar char="•"/>
              <a:defRPr/>
            </a:pPr>
            <a:r>
              <a:rPr lang="it-IT" b="1" dirty="0">
                <a:ea typeface="+mn-ea"/>
                <a:cs typeface="+mn-cs"/>
              </a:rPr>
              <a:t>Responsabilità verso il mondo del lavoro </a:t>
            </a:r>
            <a:endParaRPr lang="it-IT" dirty="0">
              <a:ea typeface="+mn-ea"/>
              <a:cs typeface="+mn-cs"/>
            </a:endParaRPr>
          </a:p>
          <a:p>
            <a:pPr marL="627063" fontAlgn="auto">
              <a:spcAft>
                <a:spcPts val="0"/>
              </a:spcAft>
              <a:buFont typeface="Arial" panose="020B0604020202020204" pitchFamily="34" charset="0"/>
              <a:buNone/>
              <a:defRPr/>
            </a:pPr>
            <a:endParaRPr lang="it-IT" dirty="0">
              <a:ea typeface="+mn-ea"/>
              <a:cs typeface="+mn-cs"/>
            </a:endParaRPr>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olo 1"/>
          <p:cNvSpPr>
            <a:spLocks noGrp="1"/>
          </p:cNvSpPr>
          <p:nvPr>
            <p:ph type="title"/>
          </p:nvPr>
        </p:nvSpPr>
        <p:spPr/>
        <p:txBody>
          <a:bodyPr/>
          <a:lstStyle/>
          <a:p>
            <a:r>
              <a:rPr lang="it-IT" b="1">
                <a:solidFill>
                  <a:srgbClr val="0070C0"/>
                </a:solidFill>
                <a:latin typeface="Calibri" charset="0"/>
                <a:ea typeface="Calibri" charset="0"/>
              </a:rPr>
              <a:t>“VALORIZZA”</a:t>
            </a:r>
            <a:r>
              <a:rPr lang="it-IT" altLang="ja-JP" b="1">
                <a:solidFill>
                  <a:srgbClr val="000000"/>
                </a:solidFill>
                <a:latin typeface="Calibri" charset="0"/>
                <a:ea typeface="Calibri" charset="0"/>
              </a:rPr>
              <a:t> </a:t>
            </a:r>
            <a:endParaRPr lang="it-IT">
              <a:latin typeface="Calibri" charset="0"/>
            </a:endParaRPr>
          </a:p>
        </p:txBody>
      </p:sp>
      <p:sp>
        <p:nvSpPr>
          <p:cNvPr id="62466" name="Segnaposto contenuto 2"/>
          <p:cNvSpPr>
            <a:spLocks noGrp="1"/>
          </p:cNvSpPr>
          <p:nvPr>
            <p:ph idx="1"/>
          </p:nvPr>
        </p:nvSpPr>
        <p:spPr>
          <a:xfrm>
            <a:off x="457200" y="1484313"/>
            <a:ext cx="8229600" cy="4321175"/>
          </a:xfrm>
        </p:spPr>
        <p:txBody>
          <a:bodyPr/>
          <a:lstStyle/>
          <a:p>
            <a:pPr marL="0" indent="0">
              <a:buFont typeface="Arial" charset="0"/>
              <a:buNone/>
            </a:pPr>
            <a:r>
              <a:rPr lang="it-IT" dirty="0">
                <a:latin typeface="Calibri" charset="0"/>
              </a:rPr>
              <a:t>Il Ministero per l’Istruzione italiano ha avviato nel </a:t>
            </a:r>
            <a:r>
              <a:rPr lang="it-IT" b="1" dirty="0">
                <a:solidFill>
                  <a:srgbClr val="0070C0"/>
                </a:solidFill>
                <a:latin typeface="Calibri" charset="0"/>
              </a:rPr>
              <a:t>2011</a:t>
            </a:r>
            <a:r>
              <a:rPr lang="it-IT" dirty="0">
                <a:latin typeface="Calibri" charset="0"/>
              </a:rPr>
              <a:t> una sperimentazione per la valutazione degli insegnanti meritevoli sulla base del giudizio delle principali componenti della scuola: </a:t>
            </a:r>
            <a:r>
              <a:rPr lang="it-IT" b="1" dirty="0">
                <a:solidFill>
                  <a:srgbClr val="C00000"/>
                </a:solidFill>
                <a:latin typeface="Calibri" charset="0"/>
              </a:rPr>
              <a:t>dirigente, docenti, genitori e studenti</a:t>
            </a:r>
            <a:r>
              <a:rPr lang="it-IT" dirty="0">
                <a:latin typeface="Calibri" charset="0"/>
              </a:rPr>
              <a:t>. L’ipotesi di lavoro era che “</a:t>
            </a:r>
            <a:r>
              <a:rPr lang="it-IT" altLang="ja-JP" b="1" dirty="0">
                <a:latin typeface="Calibri" charset="0"/>
              </a:rPr>
              <a:t>in ogni scuola, tutti sanno chi sono gli insegnanti migliori, per la </a:t>
            </a:r>
            <a:r>
              <a:rPr lang="it-IT" altLang="ja-JP" b="1" dirty="0">
                <a:solidFill>
                  <a:srgbClr val="0070C0"/>
                </a:solidFill>
                <a:latin typeface="Calibri" charset="0"/>
              </a:rPr>
              <a:t>reputazione</a:t>
            </a:r>
            <a:r>
              <a:rPr lang="it-IT" altLang="ja-JP" b="1" dirty="0">
                <a:latin typeface="Calibri" charset="0"/>
              </a:rPr>
              <a:t> di cui godono in quello specifico contesto</a:t>
            </a:r>
            <a:r>
              <a:rPr lang="it-IT" dirty="0">
                <a:latin typeface="Calibri" charset="0"/>
              </a:rPr>
              <a:t>”</a:t>
            </a: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5175"/>
            <a:ext cx="8229600" cy="4968875"/>
          </a:xfrm>
        </p:spPr>
        <p:txBody>
          <a:bodyPr rtlCol="0">
            <a:normAutofit/>
          </a:bodyPr>
          <a:lstStyle/>
          <a:p>
            <a:pPr marL="0" indent="0" fontAlgn="auto">
              <a:spcAft>
                <a:spcPts val="0"/>
              </a:spcAft>
              <a:buFont typeface="Arial" panose="020B0604020202020204" pitchFamily="34" charset="0"/>
              <a:buNone/>
              <a:defRPr/>
            </a:pPr>
            <a:r>
              <a:rPr lang="it-IT" dirty="0" smtClean="0">
                <a:ea typeface="+mn-ea"/>
                <a:cs typeface="+mn-cs"/>
              </a:rPr>
              <a:t>Il progetto sperimentale si fonda su:</a:t>
            </a:r>
          </a:p>
          <a:p>
            <a:pPr marL="0" indent="0" fontAlgn="auto">
              <a:spcAft>
                <a:spcPts val="0"/>
              </a:spcAft>
              <a:buFont typeface="Arial" panose="020B0604020202020204" pitchFamily="34" charset="0"/>
              <a:buNone/>
              <a:defRPr/>
            </a:pPr>
            <a:endParaRPr lang="it-IT" sz="1000" dirty="0" smtClean="0">
              <a:ea typeface="+mn-ea"/>
              <a:cs typeface="+mn-cs"/>
            </a:endParaRPr>
          </a:p>
          <a:p>
            <a:pPr marL="985838" indent="-514350" fontAlgn="auto">
              <a:spcAft>
                <a:spcPts val="0"/>
              </a:spcAft>
              <a:buFont typeface="+mj-lt"/>
              <a:buAutoNum type="arabicPeriod"/>
              <a:defRPr/>
            </a:pPr>
            <a:r>
              <a:rPr lang="it-IT" b="1" dirty="0" smtClean="0">
                <a:solidFill>
                  <a:srgbClr val="C00000"/>
                </a:solidFill>
                <a:ea typeface="+mn-ea"/>
                <a:cs typeface="+mn-cs"/>
              </a:rPr>
              <a:t>Autovalutazione professionale</a:t>
            </a:r>
            <a:endParaRPr lang="it-IT" sz="1600" b="1" dirty="0" smtClean="0">
              <a:solidFill>
                <a:srgbClr val="C00000"/>
              </a:solidFill>
              <a:ea typeface="+mn-ea"/>
              <a:cs typeface="+mn-cs"/>
            </a:endParaRPr>
          </a:p>
          <a:p>
            <a:pPr marL="471488" indent="0" fontAlgn="auto">
              <a:spcAft>
                <a:spcPts val="0"/>
              </a:spcAft>
              <a:buFont typeface="Arial" panose="020B0604020202020204" pitchFamily="34" charset="0"/>
              <a:buNone/>
              <a:defRPr/>
            </a:pPr>
            <a:endParaRPr lang="it-IT" sz="1600" dirty="0" smtClean="0">
              <a:ea typeface="+mn-ea"/>
              <a:cs typeface="+mn-cs"/>
            </a:endParaRPr>
          </a:p>
          <a:p>
            <a:pPr marL="985838" indent="-514350" fontAlgn="auto">
              <a:spcAft>
                <a:spcPts val="0"/>
              </a:spcAft>
              <a:buFont typeface="+mj-lt"/>
              <a:buAutoNum type="arabicPeriod" startAt="2"/>
              <a:defRPr/>
            </a:pPr>
            <a:r>
              <a:rPr lang="it-IT" b="1" dirty="0" smtClean="0">
                <a:solidFill>
                  <a:srgbClr val="C00000"/>
                </a:solidFill>
                <a:ea typeface="+mn-ea"/>
                <a:cs typeface="+mn-cs"/>
              </a:rPr>
              <a:t>Apprezzamento comprovato e condiviso all’interno di ciascuna Istituzione Scolastica</a:t>
            </a:r>
            <a:endParaRPr lang="it-IT" sz="1600" b="1" dirty="0" smtClean="0">
              <a:solidFill>
                <a:srgbClr val="C00000"/>
              </a:solidFill>
              <a:ea typeface="+mn-ea"/>
              <a:cs typeface="+mn-cs"/>
            </a:endParaRPr>
          </a:p>
          <a:p>
            <a:pPr marL="471488" indent="0" fontAlgn="auto">
              <a:spcAft>
                <a:spcPts val="0"/>
              </a:spcAft>
              <a:buFont typeface="Arial" panose="020B0604020202020204" pitchFamily="34" charset="0"/>
              <a:buNone/>
              <a:defRPr/>
            </a:pPr>
            <a:endParaRPr lang="it-IT" sz="1600" dirty="0" smtClean="0">
              <a:ea typeface="+mn-ea"/>
              <a:cs typeface="+mn-cs"/>
            </a:endParaRPr>
          </a:p>
          <a:p>
            <a:pPr marL="985838" indent="-514350" fontAlgn="auto">
              <a:spcAft>
                <a:spcPts val="0"/>
              </a:spcAft>
              <a:buFont typeface="+mj-lt"/>
              <a:buAutoNum type="arabicPeriod" startAt="3"/>
              <a:defRPr/>
            </a:pPr>
            <a:r>
              <a:rPr lang="it-IT" b="1" dirty="0" smtClean="0">
                <a:solidFill>
                  <a:srgbClr val="C00000"/>
                </a:solidFill>
                <a:ea typeface="+mn-ea"/>
                <a:cs typeface="+mn-cs"/>
              </a:rPr>
              <a:t>Apprezzamento dell’utenza opportunamente rilevato e validato</a:t>
            </a:r>
            <a:endParaRPr lang="it-IT" b="1" dirty="0">
              <a:solidFill>
                <a:srgbClr val="C00000"/>
              </a:solidFill>
              <a:ea typeface="+mn-ea"/>
              <a:cs typeface="+mn-cs"/>
            </a:endParaRP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olo 1"/>
          <p:cNvSpPr>
            <a:spLocks noGrp="1"/>
          </p:cNvSpPr>
          <p:nvPr>
            <p:ph type="title"/>
          </p:nvPr>
        </p:nvSpPr>
        <p:spPr>
          <a:xfrm>
            <a:off x="539750" y="333375"/>
            <a:ext cx="8229600" cy="868363"/>
          </a:xfrm>
        </p:spPr>
        <p:txBody>
          <a:bodyPr/>
          <a:lstStyle/>
          <a:p>
            <a:r>
              <a:rPr lang="it-IT" b="1">
                <a:solidFill>
                  <a:srgbClr val="0070C0"/>
                </a:solidFill>
                <a:latin typeface="Calibri" charset="0"/>
              </a:rPr>
              <a:t>attori coinvolti nel processo</a:t>
            </a:r>
          </a:p>
        </p:txBody>
      </p:sp>
      <p:sp>
        <p:nvSpPr>
          <p:cNvPr id="3" name="Segnaposto contenuto 2"/>
          <p:cNvSpPr>
            <a:spLocks noGrp="1"/>
          </p:cNvSpPr>
          <p:nvPr>
            <p:ph idx="1"/>
          </p:nvPr>
        </p:nvSpPr>
        <p:spPr>
          <a:xfrm>
            <a:off x="457200" y="1268413"/>
            <a:ext cx="8229600" cy="4857750"/>
          </a:xfrm>
        </p:spPr>
        <p:txBody>
          <a:bodyPr>
            <a:noAutofit/>
          </a:bodyPr>
          <a:lstStyle/>
          <a:p>
            <a:pPr marL="0" indent="0">
              <a:lnSpc>
                <a:spcPct val="115000"/>
              </a:lnSpc>
              <a:buFont typeface="Arial" charset="0"/>
              <a:buNone/>
            </a:pPr>
            <a:r>
              <a:rPr lang="it-IT" sz="2000" dirty="0">
                <a:latin typeface="Calibri" charset="0"/>
                <a:ea typeface="Calibri" charset="0"/>
              </a:rPr>
              <a:t>In ogni scuola, la scelta dei docenti “meritevoli” (nel senso più volte indicato di “generalmente apprezzati professionalmente”) è stata affidata ad un </a:t>
            </a:r>
            <a:r>
              <a:rPr lang="it-IT" sz="2000" b="1" dirty="0">
                <a:solidFill>
                  <a:srgbClr val="C00000"/>
                </a:solidFill>
                <a:latin typeface="Calibri" charset="0"/>
                <a:ea typeface="Calibri" charset="0"/>
              </a:rPr>
              <a:t>nucleo di valutazione </a:t>
            </a:r>
            <a:r>
              <a:rPr lang="it-IT" sz="2000" dirty="0">
                <a:latin typeface="Calibri" charset="0"/>
                <a:ea typeface="Calibri" charset="0"/>
              </a:rPr>
              <a:t>(vedi oltre). </a:t>
            </a:r>
          </a:p>
          <a:p>
            <a:pPr marL="0" indent="0">
              <a:lnSpc>
                <a:spcPct val="115000"/>
              </a:lnSpc>
              <a:buFont typeface="Arial" charset="0"/>
              <a:buNone/>
            </a:pPr>
            <a:r>
              <a:rPr lang="it-IT" sz="2000" dirty="0">
                <a:latin typeface="Calibri" charset="0"/>
                <a:ea typeface="Calibri" charset="0"/>
              </a:rPr>
              <a:t>Il nucleo ha fondato le proprie scelte su:</a:t>
            </a:r>
          </a:p>
          <a:p>
            <a:pPr marL="0" indent="0">
              <a:lnSpc>
                <a:spcPct val="115000"/>
              </a:lnSpc>
              <a:buFont typeface="Arial" charset="0"/>
              <a:buNone/>
            </a:pPr>
            <a:r>
              <a:rPr lang="it-IT" sz="2000" dirty="0">
                <a:latin typeface="Calibri" charset="0"/>
                <a:ea typeface="Calibri" charset="0"/>
              </a:rPr>
              <a:t>a) conoscenza diretta dei concorrenti da parte dei valutatori;</a:t>
            </a:r>
          </a:p>
          <a:p>
            <a:pPr marL="0" indent="0">
              <a:lnSpc>
                <a:spcPct val="115000"/>
              </a:lnSpc>
              <a:buFont typeface="Arial" charset="0"/>
              <a:buNone/>
            </a:pPr>
            <a:r>
              <a:rPr lang="it-IT" sz="2000" dirty="0">
                <a:latin typeface="Calibri" charset="0"/>
                <a:ea typeface="Calibri" charset="0"/>
              </a:rPr>
              <a:t>b) documentazione prodotta dai </a:t>
            </a:r>
            <a:r>
              <a:rPr lang="it-IT" sz="2000" u="sng" dirty="0">
                <a:latin typeface="Calibri" charset="0"/>
                <a:ea typeface="Calibri" charset="0"/>
              </a:rPr>
              <a:t>candidati </a:t>
            </a:r>
            <a:r>
              <a:rPr lang="it-IT" sz="2000" dirty="0">
                <a:latin typeface="Calibri" charset="0"/>
                <a:ea typeface="Calibri" charset="0"/>
              </a:rPr>
              <a:t>(</a:t>
            </a:r>
            <a:r>
              <a:rPr lang="it-IT" sz="2000" b="1" u="sng" dirty="0">
                <a:solidFill>
                  <a:srgbClr val="0070C0"/>
                </a:solidFill>
                <a:latin typeface="Calibri" charset="0"/>
                <a:ea typeface="Calibri" charset="0"/>
              </a:rPr>
              <a:t>questionari di autovalutazione e curriculum vitae</a:t>
            </a:r>
            <a:r>
              <a:rPr lang="it-IT" sz="2000" dirty="0">
                <a:latin typeface="Calibri" charset="0"/>
                <a:ea typeface="Calibri" charset="0"/>
              </a:rPr>
              <a:t>);</a:t>
            </a:r>
          </a:p>
          <a:p>
            <a:pPr marL="0" indent="0">
              <a:lnSpc>
                <a:spcPct val="115000"/>
              </a:lnSpc>
              <a:buFont typeface="Arial" charset="0"/>
              <a:buNone/>
            </a:pPr>
            <a:r>
              <a:rPr lang="it-IT" sz="2000" dirty="0">
                <a:latin typeface="Calibri" charset="0"/>
                <a:ea typeface="Calibri" charset="0"/>
              </a:rPr>
              <a:t>c) parere espresso dai </a:t>
            </a:r>
            <a:r>
              <a:rPr lang="it-IT" sz="2000" u="sng" dirty="0">
                <a:latin typeface="Calibri" charset="0"/>
                <a:ea typeface="Calibri" charset="0"/>
              </a:rPr>
              <a:t>genitori </a:t>
            </a:r>
            <a:r>
              <a:rPr lang="it-IT" sz="2000" dirty="0">
                <a:latin typeface="Calibri" charset="0"/>
                <a:ea typeface="Calibri" charset="0"/>
              </a:rPr>
              <a:t>degli alunni (attraverso   </a:t>
            </a:r>
            <a:r>
              <a:rPr lang="it-IT" sz="2000" b="1" dirty="0">
                <a:solidFill>
                  <a:srgbClr val="0070C0"/>
                </a:solidFill>
                <a:latin typeface="Calibri" charset="0"/>
                <a:ea typeface="Calibri" charset="0"/>
              </a:rPr>
              <a:t>questionari ad hoc</a:t>
            </a:r>
            <a:r>
              <a:rPr lang="it-IT" sz="2000" dirty="0">
                <a:latin typeface="Calibri" charset="0"/>
                <a:ea typeface="Calibri" charset="0"/>
              </a:rPr>
              <a:t>);</a:t>
            </a:r>
          </a:p>
          <a:p>
            <a:pPr marL="0" indent="0">
              <a:lnSpc>
                <a:spcPct val="115000"/>
              </a:lnSpc>
              <a:buFont typeface="Arial" charset="0"/>
              <a:buNone/>
            </a:pPr>
            <a:r>
              <a:rPr lang="it-IT" sz="2000" dirty="0">
                <a:latin typeface="Calibri" charset="0"/>
                <a:ea typeface="Calibri" charset="0"/>
              </a:rPr>
              <a:t>d) parere espresso dagli stessi </a:t>
            </a:r>
            <a:r>
              <a:rPr lang="it-IT" sz="2000" u="sng" dirty="0">
                <a:latin typeface="Calibri" charset="0"/>
                <a:ea typeface="Calibri" charset="0"/>
              </a:rPr>
              <a:t>alunni</a:t>
            </a:r>
            <a:r>
              <a:rPr lang="it-IT" sz="2000" dirty="0">
                <a:latin typeface="Calibri" charset="0"/>
                <a:ea typeface="Calibri" charset="0"/>
              </a:rPr>
              <a:t> negli ultimi due anni di scuola media superiore (attraverso </a:t>
            </a:r>
            <a:r>
              <a:rPr lang="it-IT" sz="2000" b="1" dirty="0">
                <a:solidFill>
                  <a:srgbClr val="0070C0"/>
                </a:solidFill>
                <a:latin typeface="Calibri" charset="0"/>
                <a:ea typeface="Calibri" charset="0"/>
              </a:rPr>
              <a:t>questionari ad hoc</a:t>
            </a:r>
            <a:r>
              <a:rPr lang="it-IT" sz="2000" dirty="0">
                <a:latin typeface="Calibri" charset="0"/>
                <a:ea typeface="Calibri" charset="0"/>
              </a:rPr>
              <a:t>);</a:t>
            </a:r>
          </a:p>
          <a:p>
            <a:pPr marL="0" indent="0"/>
            <a:endParaRPr lang="it-IT" sz="2400" dirty="0">
              <a:latin typeface="Calibri" charset="0"/>
            </a:endParaRP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olo 1"/>
          <p:cNvSpPr>
            <a:spLocks noGrp="1"/>
          </p:cNvSpPr>
          <p:nvPr>
            <p:ph type="title"/>
          </p:nvPr>
        </p:nvSpPr>
        <p:spPr/>
        <p:txBody>
          <a:bodyPr/>
          <a:lstStyle/>
          <a:p>
            <a:r>
              <a:rPr lang="it-IT" sz="2700" b="1">
                <a:solidFill>
                  <a:srgbClr val="0070C0"/>
                </a:solidFill>
                <a:latin typeface="Calibri" charset="0"/>
                <a:ea typeface="Calibri" charset="0"/>
              </a:rPr>
              <a:t>Supporto al processo di valutazione operato dalle scuole</a:t>
            </a:r>
            <a:endParaRPr lang="it-IT">
              <a:latin typeface="Calibri" charset="0"/>
            </a:endParaRPr>
          </a:p>
        </p:txBody>
      </p:sp>
      <p:sp>
        <p:nvSpPr>
          <p:cNvPr id="3" name="Segnaposto contenuto 2"/>
          <p:cNvSpPr>
            <a:spLocks noGrp="1"/>
          </p:cNvSpPr>
          <p:nvPr>
            <p:ph idx="1"/>
          </p:nvPr>
        </p:nvSpPr>
        <p:spPr/>
        <p:txBody>
          <a:bodyPr rtlCol="0">
            <a:normAutofit fontScale="92500" lnSpcReduction="10000"/>
          </a:bodyPr>
          <a:lstStyle/>
          <a:p>
            <a:pPr marL="0" indent="0" algn="ctr" fontAlgn="auto">
              <a:spcAft>
                <a:spcPts val="0"/>
              </a:spcAft>
              <a:buFont typeface="Arial" panose="020B0604020202020204" pitchFamily="34" charset="0"/>
              <a:buNone/>
              <a:defRPr/>
            </a:pPr>
            <a:r>
              <a:rPr lang="it-IT" dirty="0" smtClean="0">
                <a:solidFill>
                  <a:srgbClr val="000000"/>
                </a:solidFill>
                <a:ea typeface="Calibri"/>
                <a:cs typeface="FuturaStd-Light"/>
              </a:rPr>
              <a:t>Per </a:t>
            </a:r>
            <a:r>
              <a:rPr lang="it-IT" dirty="0">
                <a:solidFill>
                  <a:srgbClr val="000000"/>
                </a:solidFill>
                <a:ea typeface="Calibri"/>
                <a:cs typeface="FuturaStd-Light"/>
              </a:rPr>
              <a:t>una scelta di progetto, si è voluto che tutto il processo fosse interno alle scuole, senza interferenze esterne, per valorizzare l’autonomia delle istituzioni scolastiche. Al tempo stesso, per assicurare supporto ai nuclei e far sì che i loro comportamenti risultassero confrontabili (anche a fini di validazione successiva </a:t>
            </a:r>
            <a:r>
              <a:rPr lang="it-IT" dirty="0" smtClean="0">
                <a:solidFill>
                  <a:srgbClr val="000000"/>
                </a:solidFill>
                <a:ea typeface="Calibri"/>
                <a:cs typeface="FuturaStd-Light"/>
              </a:rPr>
              <a:t>della sperimentazione</a:t>
            </a:r>
            <a:r>
              <a:rPr lang="it-IT" dirty="0">
                <a:solidFill>
                  <a:srgbClr val="000000"/>
                </a:solidFill>
                <a:ea typeface="Calibri"/>
                <a:cs typeface="FuturaStd-Light"/>
              </a:rPr>
              <a:t>), </a:t>
            </a:r>
            <a:r>
              <a:rPr lang="it-IT" b="1" dirty="0">
                <a:solidFill>
                  <a:srgbClr val="C00000"/>
                </a:solidFill>
                <a:ea typeface="Calibri"/>
                <a:cs typeface="FuturaStd-Light"/>
              </a:rPr>
              <a:t>ad ogni scuola è stato assegnato un esperto ministeriale </a:t>
            </a:r>
            <a:r>
              <a:rPr lang="it-IT" dirty="0" smtClean="0">
                <a:solidFill>
                  <a:srgbClr val="000000"/>
                </a:solidFill>
                <a:ea typeface="Calibri"/>
                <a:cs typeface="FuturaStd-Light"/>
              </a:rPr>
              <a:t>e </a:t>
            </a:r>
            <a:r>
              <a:rPr lang="it-IT" dirty="0">
                <a:solidFill>
                  <a:srgbClr val="000000"/>
                </a:solidFill>
                <a:ea typeface="Calibri"/>
                <a:cs typeface="FuturaStd-Light"/>
              </a:rPr>
              <a:t>appositamente formato circa le finalità e i presupposti del modello.</a:t>
            </a:r>
            <a:endParaRPr lang="it-IT" dirty="0">
              <a:ea typeface="+mn-ea"/>
              <a:cs typeface="+mn-cs"/>
            </a:endParaRP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olo 1"/>
          <p:cNvSpPr>
            <a:spLocks noGrp="1"/>
          </p:cNvSpPr>
          <p:nvPr>
            <p:ph type="title"/>
          </p:nvPr>
        </p:nvSpPr>
        <p:spPr>
          <a:xfrm>
            <a:off x="395288" y="188913"/>
            <a:ext cx="8229600" cy="936625"/>
          </a:xfrm>
        </p:spPr>
        <p:txBody>
          <a:bodyPr/>
          <a:lstStyle/>
          <a:p>
            <a:r>
              <a:rPr lang="it-IT" sz="3600" b="1">
                <a:solidFill>
                  <a:srgbClr val="0070C0"/>
                </a:solidFill>
                <a:latin typeface="Calibri" charset="0"/>
              </a:rPr>
              <a:t/>
            </a:r>
            <a:br>
              <a:rPr lang="it-IT" sz="3600" b="1">
                <a:solidFill>
                  <a:srgbClr val="0070C0"/>
                </a:solidFill>
                <a:latin typeface="Calibri" charset="0"/>
              </a:rPr>
            </a:br>
            <a:r>
              <a:rPr lang="it-IT" sz="3600" b="1">
                <a:solidFill>
                  <a:srgbClr val="0070C0"/>
                </a:solidFill>
                <a:latin typeface="Calibri" charset="0"/>
              </a:rPr>
              <a:t>Questionario autovalutazione (39 item)</a:t>
            </a:r>
            <a:br>
              <a:rPr lang="it-IT" sz="3600" b="1">
                <a:solidFill>
                  <a:srgbClr val="0070C0"/>
                </a:solidFill>
                <a:latin typeface="Calibri" charset="0"/>
              </a:rPr>
            </a:br>
            <a:endParaRPr lang="it-IT" sz="3600" b="1">
              <a:solidFill>
                <a:srgbClr val="0070C0"/>
              </a:solidFill>
              <a:latin typeface="Calibri" charset="0"/>
            </a:endParaRPr>
          </a:p>
        </p:txBody>
      </p:sp>
      <p:sp>
        <p:nvSpPr>
          <p:cNvPr id="3" name="Segnaposto contenuto 2"/>
          <p:cNvSpPr>
            <a:spLocks noGrp="1"/>
          </p:cNvSpPr>
          <p:nvPr>
            <p:ph idx="1"/>
          </p:nvPr>
        </p:nvSpPr>
        <p:spPr>
          <a:xfrm>
            <a:off x="457200" y="1125538"/>
            <a:ext cx="8229600" cy="5000625"/>
          </a:xfrm>
        </p:spPr>
        <p:txBody>
          <a:bodyPr rtlCol="0">
            <a:normAutofit fontScale="92500" lnSpcReduction="20000"/>
          </a:bodyPr>
          <a:lstStyle/>
          <a:p>
            <a:pPr marL="0" indent="0" fontAlgn="auto">
              <a:spcAft>
                <a:spcPts val="0"/>
              </a:spcAft>
              <a:buFont typeface="Arial" panose="020B0604020202020204" pitchFamily="34" charset="0"/>
              <a:buNone/>
              <a:defRPr/>
            </a:pPr>
            <a:r>
              <a:rPr lang="it-IT" dirty="0" smtClean="0">
                <a:ea typeface="+mn-ea"/>
                <a:cs typeface="+mn-cs"/>
              </a:rPr>
              <a:t>Aree:</a:t>
            </a:r>
          </a:p>
          <a:p>
            <a:pPr fontAlgn="auto">
              <a:spcAft>
                <a:spcPts val="0"/>
              </a:spcAft>
              <a:buFont typeface="Arial" panose="020B0604020202020204" pitchFamily="34" charset="0"/>
              <a:buChar char="•"/>
              <a:defRPr/>
            </a:pPr>
            <a:r>
              <a:rPr lang="it-IT" dirty="0" smtClean="0">
                <a:ea typeface="+mn-ea"/>
                <a:cs typeface="+mn-cs"/>
              </a:rPr>
              <a:t>GESTIONE APPRENDIMENTO</a:t>
            </a:r>
          </a:p>
          <a:p>
            <a:pPr fontAlgn="auto">
              <a:spcAft>
                <a:spcPts val="0"/>
              </a:spcAft>
              <a:buFont typeface="Arial" panose="020B0604020202020204" pitchFamily="34" charset="0"/>
              <a:buChar char="•"/>
              <a:defRPr/>
            </a:pPr>
            <a:r>
              <a:rPr lang="it-IT" dirty="0" smtClean="0">
                <a:ea typeface="+mn-ea"/>
                <a:cs typeface="+mn-cs"/>
              </a:rPr>
              <a:t>AGGIORNAMENTO</a:t>
            </a:r>
          </a:p>
          <a:p>
            <a:pPr fontAlgn="auto">
              <a:spcAft>
                <a:spcPts val="0"/>
              </a:spcAft>
              <a:buFont typeface="Arial" panose="020B0604020202020204" pitchFamily="34" charset="0"/>
              <a:buChar char="•"/>
              <a:defRPr/>
            </a:pPr>
            <a:r>
              <a:rPr lang="it-IT" dirty="0" smtClean="0">
                <a:ea typeface="+mn-ea"/>
                <a:cs typeface="+mn-cs"/>
              </a:rPr>
              <a:t>RISPETTO REGOLE DI CONVIVENZA</a:t>
            </a:r>
          </a:p>
          <a:p>
            <a:pPr fontAlgn="auto">
              <a:spcAft>
                <a:spcPts val="0"/>
              </a:spcAft>
              <a:buFont typeface="Arial" panose="020B0604020202020204" pitchFamily="34" charset="0"/>
              <a:buChar char="•"/>
              <a:defRPr/>
            </a:pPr>
            <a:r>
              <a:rPr lang="it-IT" dirty="0" smtClean="0">
                <a:ea typeface="+mn-ea"/>
                <a:cs typeface="+mn-cs"/>
              </a:rPr>
              <a:t>MOTIVAZIONE ALUNNI</a:t>
            </a:r>
          </a:p>
          <a:p>
            <a:pPr fontAlgn="auto">
              <a:spcAft>
                <a:spcPts val="0"/>
              </a:spcAft>
              <a:buFont typeface="Arial" panose="020B0604020202020204" pitchFamily="34" charset="0"/>
              <a:buChar char="•"/>
              <a:defRPr/>
            </a:pPr>
            <a:r>
              <a:rPr lang="it-IT" dirty="0" smtClean="0">
                <a:ea typeface="+mn-ea"/>
                <a:cs typeface="+mn-cs"/>
              </a:rPr>
              <a:t>GESTIONE GRUPPO CLASSE/SEZIONE</a:t>
            </a:r>
          </a:p>
          <a:p>
            <a:pPr fontAlgn="auto">
              <a:spcAft>
                <a:spcPts val="0"/>
              </a:spcAft>
              <a:buFont typeface="Arial" panose="020B0604020202020204" pitchFamily="34" charset="0"/>
              <a:buChar char="•"/>
              <a:defRPr/>
            </a:pPr>
            <a:r>
              <a:rPr lang="it-IT" dirty="0" smtClean="0">
                <a:ea typeface="+mn-ea"/>
                <a:cs typeface="+mn-cs"/>
              </a:rPr>
              <a:t>GESTIONE INNOVAZIONE SCOLASTICA</a:t>
            </a:r>
          </a:p>
          <a:p>
            <a:pPr fontAlgn="auto">
              <a:spcAft>
                <a:spcPts val="0"/>
              </a:spcAft>
              <a:buFont typeface="Arial" panose="020B0604020202020204" pitchFamily="34" charset="0"/>
              <a:buChar char="•"/>
              <a:defRPr/>
            </a:pPr>
            <a:r>
              <a:rPr lang="it-IT" dirty="0" smtClean="0">
                <a:ea typeface="+mn-ea"/>
                <a:cs typeface="+mn-cs"/>
              </a:rPr>
              <a:t>RELAZIONE CON I COLLEGHI</a:t>
            </a:r>
          </a:p>
          <a:p>
            <a:pPr fontAlgn="auto">
              <a:spcAft>
                <a:spcPts val="0"/>
              </a:spcAft>
              <a:buFont typeface="Arial" panose="020B0604020202020204" pitchFamily="34" charset="0"/>
              <a:buChar char="•"/>
              <a:defRPr/>
            </a:pPr>
            <a:r>
              <a:rPr lang="it-IT" dirty="0" smtClean="0">
                <a:ea typeface="+mn-ea"/>
                <a:cs typeface="+mn-cs"/>
              </a:rPr>
              <a:t>RELAZIONE CON ATTORI ESTERNI ALLA SCUOLA</a:t>
            </a:r>
          </a:p>
          <a:p>
            <a:pPr fontAlgn="auto">
              <a:spcAft>
                <a:spcPts val="0"/>
              </a:spcAft>
              <a:buFont typeface="Arial" panose="020B0604020202020204" pitchFamily="34" charset="0"/>
              <a:buChar char="•"/>
              <a:defRPr/>
            </a:pPr>
            <a:r>
              <a:rPr lang="it-IT" dirty="0" smtClean="0">
                <a:ea typeface="+mn-ea"/>
                <a:cs typeface="+mn-cs"/>
              </a:rPr>
              <a:t>RICERCA DIDATTICA ED EDUCATIVA</a:t>
            </a:r>
            <a:endParaRPr lang="it-IT" dirty="0">
              <a:ea typeface="+mn-ea"/>
              <a:cs typeface="+mn-cs"/>
            </a:endParaRP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olo 1"/>
          <p:cNvSpPr>
            <a:spLocks noGrp="1"/>
          </p:cNvSpPr>
          <p:nvPr>
            <p:ph type="title"/>
          </p:nvPr>
        </p:nvSpPr>
        <p:spPr/>
        <p:txBody>
          <a:bodyPr/>
          <a:lstStyle/>
          <a:p>
            <a:r>
              <a:rPr lang="it-IT" b="1">
                <a:solidFill>
                  <a:srgbClr val="0070C0"/>
                </a:solidFill>
                <a:latin typeface="Calibri" charset="0"/>
              </a:rPr>
              <a:t>SCHEDA GENITORI</a:t>
            </a:r>
          </a:p>
        </p:txBody>
      </p:sp>
      <p:sp>
        <p:nvSpPr>
          <p:cNvPr id="3" name="Segnaposto contenuto 2"/>
          <p:cNvSpPr>
            <a:spLocks noGrp="1"/>
          </p:cNvSpPr>
          <p:nvPr>
            <p:ph idx="1"/>
          </p:nvPr>
        </p:nvSpPr>
        <p:spPr/>
        <p:txBody>
          <a:bodyPr rtlCol="0">
            <a:normAutofit fontScale="85000" lnSpcReduction="20000"/>
          </a:bodyPr>
          <a:lstStyle/>
          <a:p>
            <a:pPr marL="0" indent="0" fontAlgn="auto">
              <a:lnSpc>
                <a:spcPct val="115000"/>
              </a:lnSpc>
              <a:spcAft>
                <a:spcPts val="0"/>
              </a:spcAft>
              <a:buFont typeface="Arial" panose="020B0604020202020204" pitchFamily="34" charset="0"/>
              <a:buNone/>
              <a:defRPr/>
            </a:pPr>
            <a:r>
              <a:rPr lang="it-IT" dirty="0">
                <a:ea typeface="Calibri"/>
                <a:cs typeface="Times New Roman"/>
              </a:rPr>
              <a:t>L’insegnante che ha indicato si è distinto/a in particolare perché: </a:t>
            </a:r>
          </a:p>
          <a:p>
            <a:pPr marL="0" indent="0" fontAlgn="auto">
              <a:lnSpc>
                <a:spcPct val="115000"/>
              </a:lnSpc>
              <a:spcAft>
                <a:spcPts val="0"/>
              </a:spcAft>
              <a:buFont typeface="Arial" panose="020B0604020202020204" pitchFamily="34" charset="0"/>
              <a:buNone/>
              <a:defRPr/>
            </a:pPr>
            <a:r>
              <a:rPr lang="it-IT" sz="800" dirty="0">
                <a:ea typeface="Calibri"/>
                <a:cs typeface="Times New Roman"/>
              </a:rPr>
              <a:t> </a:t>
            </a:r>
            <a:endParaRPr lang="it-IT" dirty="0">
              <a:ea typeface="Calibri"/>
              <a:cs typeface="Times New Roman"/>
            </a:endParaRPr>
          </a:p>
          <a:p>
            <a:pPr marL="627063" fontAlgn="auto">
              <a:lnSpc>
                <a:spcPct val="115000"/>
              </a:lnSpc>
              <a:spcAft>
                <a:spcPts val="0"/>
              </a:spcAft>
              <a:buFont typeface="Symbol"/>
              <a:buChar char=""/>
              <a:tabLst>
                <a:tab pos="630238" algn="l"/>
              </a:tabLst>
              <a:defRPr/>
            </a:pPr>
            <a:r>
              <a:rPr lang="it-IT" dirty="0">
                <a:ea typeface="Calibri"/>
                <a:cs typeface="Times New Roman"/>
              </a:rPr>
              <a:t>Con lui/lei gli alunni ottengono ottimi risultati</a:t>
            </a:r>
          </a:p>
          <a:p>
            <a:pPr marL="627063" fontAlgn="auto">
              <a:lnSpc>
                <a:spcPct val="115000"/>
              </a:lnSpc>
              <a:spcAft>
                <a:spcPts val="0"/>
              </a:spcAft>
              <a:buFont typeface="Symbol"/>
              <a:buChar char=""/>
              <a:tabLst>
                <a:tab pos="630238" algn="l"/>
              </a:tabLst>
              <a:defRPr/>
            </a:pPr>
            <a:r>
              <a:rPr lang="it-IT" dirty="0">
                <a:ea typeface="Calibri"/>
                <a:cs typeface="Times New Roman"/>
              </a:rPr>
              <a:t>Sa mantenere la disciplina </a:t>
            </a:r>
          </a:p>
          <a:p>
            <a:pPr marL="627063" fontAlgn="auto">
              <a:lnSpc>
                <a:spcPct val="115000"/>
              </a:lnSpc>
              <a:spcAft>
                <a:spcPts val="0"/>
              </a:spcAft>
              <a:buFont typeface="Symbol"/>
              <a:buChar char=""/>
              <a:tabLst>
                <a:tab pos="630238" algn="l"/>
              </a:tabLst>
              <a:defRPr/>
            </a:pPr>
            <a:r>
              <a:rPr lang="it-IT" dirty="0">
                <a:ea typeface="Calibri"/>
                <a:cs typeface="Times New Roman"/>
              </a:rPr>
              <a:t>Con lui/lei gli alunni studiano più volentieri</a:t>
            </a:r>
          </a:p>
          <a:p>
            <a:pPr marL="627063" fontAlgn="auto">
              <a:lnSpc>
                <a:spcPct val="115000"/>
              </a:lnSpc>
              <a:spcAft>
                <a:spcPts val="0"/>
              </a:spcAft>
              <a:buFont typeface="Symbol"/>
              <a:buChar char=""/>
              <a:tabLst>
                <a:tab pos="630238" algn="l"/>
              </a:tabLst>
              <a:defRPr/>
            </a:pPr>
            <a:r>
              <a:rPr lang="it-IT" dirty="0">
                <a:ea typeface="Calibri"/>
                <a:cs typeface="Times New Roman"/>
              </a:rPr>
              <a:t>È capace di far lavorare in gruppo gli alunni </a:t>
            </a:r>
          </a:p>
          <a:p>
            <a:pPr marL="627063" fontAlgn="auto">
              <a:lnSpc>
                <a:spcPct val="115000"/>
              </a:lnSpc>
              <a:spcAft>
                <a:spcPts val="0"/>
              </a:spcAft>
              <a:buFont typeface="Symbol"/>
              <a:buChar char=""/>
              <a:tabLst>
                <a:tab pos="630238" algn="l"/>
              </a:tabLst>
              <a:defRPr/>
            </a:pPr>
            <a:r>
              <a:rPr lang="it-IT" dirty="0">
                <a:ea typeface="Calibri"/>
                <a:cs typeface="Times New Roman"/>
              </a:rPr>
              <a:t>Usa metodi e strumenti innovativi</a:t>
            </a:r>
          </a:p>
          <a:p>
            <a:pPr marL="627063" fontAlgn="auto">
              <a:lnSpc>
                <a:spcPct val="115000"/>
              </a:lnSpc>
              <a:spcAft>
                <a:spcPts val="0"/>
              </a:spcAft>
              <a:buFont typeface="Symbol"/>
              <a:buChar char=""/>
              <a:tabLst>
                <a:tab pos="630238" algn="l"/>
              </a:tabLst>
              <a:defRPr/>
            </a:pPr>
            <a:r>
              <a:rPr lang="it-IT" dirty="0">
                <a:ea typeface="Calibri"/>
                <a:cs typeface="Times New Roman"/>
              </a:rPr>
              <a:t>Ha buoni rapporti con le famiglie </a:t>
            </a:r>
            <a:endParaRPr lang="it-IT" dirty="0" smtClean="0">
              <a:ea typeface="Calibri"/>
              <a:cs typeface="Times New Roman"/>
            </a:endParaRPr>
          </a:p>
          <a:p>
            <a:pPr marL="627063" fontAlgn="auto">
              <a:lnSpc>
                <a:spcPct val="115000"/>
              </a:lnSpc>
              <a:spcAft>
                <a:spcPts val="0"/>
              </a:spcAft>
              <a:buFont typeface="Symbol"/>
              <a:buChar char=""/>
              <a:tabLst>
                <a:tab pos="630238" algn="l"/>
              </a:tabLst>
              <a:defRPr/>
            </a:pPr>
            <a:r>
              <a:rPr lang="it-IT" dirty="0" smtClean="0">
                <a:ea typeface="Calibri"/>
                <a:cs typeface="Times New Roman"/>
              </a:rPr>
              <a:t>Altro </a:t>
            </a:r>
            <a:r>
              <a:rPr lang="it-IT" dirty="0">
                <a:ea typeface="Calibri"/>
                <a:cs typeface="Times New Roman"/>
              </a:rPr>
              <a:t>(indicare) </a:t>
            </a:r>
            <a:endParaRPr lang="it-IT" dirty="0">
              <a:ea typeface="+mn-ea"/>
              <a:cs typeface="+mn-cs"/>
            </a:endParaRP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olo 1"/>
          <p:cNvSpPr>
            <a:spLocks noGrp="1"/>
          </p:cNvSpPr>
          <p:nvPr>
            <p:ph type="title"/>
          </p:nvPr>
        </p:nvSpPr>
        <p:spPr/>
        <p:txBody>
          <a:bodyPr/>
          <a:lstStyle/>
          <a:p>
            <a:r>
              <a:rPr lang="it-IT" b="1">
                <a:solidFill>
                  <a:srgbClr val="0070C0"/>
                </a:solidFill>
                <a:latin typeface="Calibri" charset="0"/>
              </a:rPr>
              <a:t>SCHEDA STUDENTI</a:t>
            </a:r>
            <a:r>
              <a:rPr lang="it-IT">
                <a:latin typeface="Calibri" charset="0"/>
              </a:rPr>
              <a:t> </a:t>
            </a:r>
          </a:p>
        </p:txBody>
      </p:sp>
      <p:sp>
        <p:nvSpPr>
          <p:cNvPr id="3" name="Segnaposto contenuto 2"/>
          <p:cNvSpPr>
            <a:spLocks noGrp="1"/>
          </p:cNvSpPr>
          <p:nvPr>
            <p:ph idx="1"/>
          </p:nvPr>
        </p:nvSpPr>
        <p:spPr/>
        <p:txBody>
          <a:bodyPr rtlCol="0">
            <a:normAutofit fontScale="92500" lnSpcReduction="10000"/>
          </a:bodyPr>
          <a:lstStyle/>
          <a:p>
            <a:pPr marL="0" indent="0" fontAlgn="auto">
              <a:spcAft>
                <a:spcPts val="0"/>
              </a:spcAft>
              <a:buFont typeface="Arial" panose="020B0604020202020204" pitchFamily="34" charset="0"/>
              <a:buNone/>
              <a:defRPr/>
            </a:pPr>
            <a:r>
              <a:rPr lang="it-IT" dirty="0">
                <a:ea typeface="+mn-ea"/>
                <a:cs typeface="+mn-cs"/>
              </a:rPr>
              <a:t>L’insegnante che hai indicato si è distinto/a in particolare perché: </a:t>
            </a:r>
          </a:p>
          <a:p>
            <a:pPr marL="715963" fontAlgn="auto">
              <a:spcAft>
                <a:spcPts val="0"/>
              </a:spcAft>
              <a:buFont typeface="Wingdings" panose="020B0604020202020204" pitchFamily="2" charset="2"/>
              <a:buChar char="§"/>
              <a:defRPr/>
            </a:pPr>
            <a:r>
              <a:rPr lang="it-IT" dirty="0" smtClean="0">
                <a:ea typeface="+mn-ea"/>
                <a:cs typeface="+mn-cs"/>
              </a:rPr>
              <a:t>Con </a:t>
            </a:r>
            <a:r>
              <a:rPr lang="it-IT" dirty="0">
                <a:ea typeface="+mn-ea"/>
                <a:cs typeface="+mn-cs"/>
              </a:rPr>
              <a:t>lui/lei noi alunni otteniamo ottimi risultati </a:t>
            </a:r>
            <a:r>
              <a:rPr lang="it-IT" dirty="0" smtClean="0">
                <a:ea typeface="+mn-ea"/>
                <a:cs typeface="+mn-cs"/>
              </a:rPr>
              <a:t> </a:t>
            </a:r>
          </a:p>
          <a:p>
            <a:pPr marL="715963" fontAlgn="auto">
              <a:spcAft>
                <a:spcPts val="0"/>
              </a:spcAft>
              <a:buFont typeface="Wingdings" panose="020B0604020202020204" pitchFamily="2" charset="2"/>
              <a:buChar char="§"/>
              <a:defRPr/>
            </a:pPr>
            <a:r>
              <a:rPr lang="it-IT" dirty="0" smtClean="0">
                <a:ea typeface="+mn-ea"/>
                <a:cs typeface="+mn-cs"/>
              </a:rPr>
              <a:t>Sa </a:t>
            </a:r>
            <a:r>
              <a:rPr lang="it-IT" dirty="0">
                <a:ea typeface="+mn-ea"/>
                <a:cs typeface="+mn-cs"/>
              </a:rPr>
              <a:t>mantenere la disciplina </a:t>
            </a:r>
          </a:p>
          <a:p>
            <a:pPr marL="715963" fontAlgn="auto">
              <a:spcAft>
                <a:spcPts val="0"/>
              </a:spcAft>
              <a:buFont typeface="Wingdings" panose="020B0604020202020204" pitchFamily="2" charset="2"/>
              <a:buChar char="§"/>
              <a:defRPr/>
            </a:pPr>
            <a:r>
              <a:rPr lang="it-IT" dirty="0" smtClean="0">
                <a:ea typeface="+mn-ea"/>
                <a:cs typeface="+mn-cs"/>
              </a:rPr>
              <a:t>Con </a:t>
            </a:r>
            <a:r>
              <a:rPr lang="it-IT" dirty="0">
                <a:ea typeface="+mn-ea"/>
                <a:cs typeface="+mn-cs"/>
              </a:rPr>
              <a:t>lui/lei noi alunni studiamo più volentieri </a:t>
            </a:r>
          </a:p>
          <a:p>
            <a:pPr marL="715963" fontAlgn="auto">
              <a:spcAft>
                <a:spcPts val="0"/>
              </a:spcAft>
              <a:buFont typeface="Wingdings" panose="020B0604020202020204" pitchFamily="2" charset="2"/>
              <a:buChar char="§"/>
              <a:defRPr/>
            </a:pPr>
            <a:r>
              <a:rPr lang="it-IT" dirty="0" smtClean="0">
                <a:ea typeface="+mn-ea"/>
                <a:cs typeface="+mn-cs"/>
              </a:rPr>
              <a:t>È </a:t>
            </a:r>
            <a:r>
              <a:rPr lang="it-IT" dirty="0">
                <a:ea typeface="+mn-ea"/>
                <a:cs typeface="+mn-cs"/>
              </a:rPr>
              <a:t>capace di farci lavorare in gruppo </a:t>
            </a:r>
          </a:p>
          <a:p>
            <a:pPr marL="715963" fontAlgn="auto">
              <a:spcAft>
                <a:spcPts val="0"/>
              </a:spcAft>
              <a:buFont typeface="Wingdings" panose="020B0604020202020204" pitchFamily="2" charset="2"/>
              <a:buChar char="§"/>
              <a:defRPr/>
            </a:pPr>
            <a:r>
              <a:rPr lang="it-IT" dirty="0" smtClean="0">
                <a:ea typeface="+mn-ea"/>
                <a:cs typeface="+mn-cs"/>
              </a:rPr>
              <a:t>Usa </a:t>
            </a:r>
            <a:r>
              <a:rPr lang="it-IT" dirty="0">
                <a:ea typeface="+mn-ea"/>
                <a:cs typeface="+mn-cs"/>
              </a:rPr>
              <a:t>metodi e strumenti innovativi </a:t>
            </a:r>
          </a:p>
          <a:p>
            <a:pPr marL="715963" fontAlgn="auto">
              <a:spcAft>
                <a:spcPts val="0"/>
              </a:spcAft>
              <a:buFont typeface="Wingdings" panose="020B0604020202020204" pitchFamily="2" charset="2"/>
              <a:buChar char="§"/>
              <a:defRPr/>
            </a:pPr>
            <a:r>
              <a:rPr lang="it-IT" dirty="0" smtClean="0">
                <a:ea typeface="+mn-ea"/>
                <a:cs typeface="+mn-cs"/>
              </a:rPr>
              <a:t>Ha </a:t>
            </a:r>
            <a:r>
              <a:rPr lang="it-IT" dirty="0">
                <a:ea typeface="+mn-ea"/>
                <a:cs typeface="+mn-cs"/>
              </a:rPr>
              <a:t>buoni rapporti con le famiglie </a:t>
            </a:r>
          </a:p>
          <a:p>
            <a:pPr marL="715963" fontAlgn="auto">
              <a:spcAft>
                <a:spcPts val="0"/>
              </a:spcAft>
              <a:buFont typeface="Wingdings" panose="020B0604020202020204" pitchFamily="2" charset="2"/>
              <a:buChar char="§"/>
              <a:defRPr/>
            </a:pPr>
            <a:r>
              <a:rPr lang="it-IT" dirty="0" smtClean="0">
                <a:ea typeface="+mn-ea"/>
                <a:cs typeface="+mn-cs"/>
              </a:rPr>
              <a:t>Altro </a:t>
            </a:r>
            <a:r>
              <a:rPr lang="it-IT" dirty="0">
                <a:ea typeface="+mn-ea"/>
                <a:cs typeface="+mn-cs"/>
              </a:rPr>
              <a:t>(indicare) </a:t>
            </a: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CCNL 2006-09</a:t>
            </a:r>
            <a:endParaRPr lang="it-IT" dirty="0"/>
          </a:p>
        </p:txBody>
      </p:sp>
      <p:sp>
        <p:nvSpPr>
          <p:cNvPr id="3" name="Segnaposto contenuto 2"/>
          <p:cNvSpPr>
            <a:spLocks noGrp="1"/>
          </p:cNvSpPr>
          <p:nvPr>
            <p:ph idx="1"/>
          </p:nvPr>
        </p:nvSpPr>
        <p:spPr/>
        <p:txBody>
          <a:bodyPr/>
          <a:lstStyle/>
          <a:p>
            <a:pPr marL="0" indent="0">
              <a:buNone/>
            </a:pPr>
            <a:r>
              <a:rPr lang="it-IT" dirty="0" smtClean="0"/>
              <a:t>Art. 27 – Profilo professionale docente</a:t>
            </a:r>
            <a:endParaRPr lang="it-IT" dirty="0"/>
          </a:p>
          <a:p>
            <a:r>
              <a:rPr lang="it-IT" dirty="0"/>
              <a:t>Competenze disciplinari </a:t>
            </a:r>
          </a:p>
          <a:p>
            <a:r>
              <a:rPr lang="it-IT" dirty="0" smtClean="0"/>
              <a:t>Competenze </a:t>
            </a:r>
            <a:r>
              <a:rPr lang="it-IT" dirty="0"/>
              <a:t>psicopedagogiche </a:t>
            </a:r>
          </a:p>
          <a:p>
            <a:r>
              <a:rPr lang="it-IT" dirty="0" smtClean="0"/>
              <a:t>Competenze </a:t>
            </a:r>
            <a:r>
              <a:rPr lang="it-IT" dirty="0"/>
              <a:t>metodologico-didattiche </a:t>
            </a:r>
          </a:p>
          <a:p>
            <a:r>
              <a:rPr lang="it-IT" dirty="0" smtClean="0"/>
              <a:t>Competenze </a:t>
            </a:r>
            <a:r>
              <a:rPr lang="it-IT" dirty="0"/>
              <a:t>organizzativo-relazionali </a:t>
            </a:r>
          </a:p>
          <a:p>
            <a:r>
              <a:rPr lang="it-IT" dirty="0" smtClean="0"/>
              <a:t>Competenze </a:t>
            </a:r>
            <a:r>
              <a:rPr lang="it-IT" dirty="0"/>
              <a:t>di ricerca </a:t>
            </a:r>
            <a:endParaRPr lang="it-IT" dirty="0" smtClean="0"/>
          </a:p>
          <a:p>
            <a:pPr marL="0" indent="0">
              <a:buNone/>
            </a:pPr>
            <a:r>
              <a:rPr lang="it-IT" i="1" dirty="0"/>
              <a:t> </a:t>
            </a:r>
            <a:r>
              <a:rPr lang="it-IT" i="1" dirty="0" smtClean="0"/>
              <a:t>   tra </a:t>
            </a:r>
            <a:r>
              <a:rPr lang="it-IT" i="1" dirty="0"/>
              <a:t>loro CORRELATE ED INTEGRATE </a:t>
            </a:r>
            <a:endParaRPr lang="it-IT" dirty="0"/>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85423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7"/>
            <a:ext cx="8229600" cy="4896544"/>
          </a:xfrm>
        </p:spPr>
        <p:txBody>
          <a:bodyPr/>
          <a:lstStyle/>
          <a:p>
            <a:r>
              <a:rPr lang="it-IT" sz="3600" b="1" dirty="0">
                <a:solidFill>
                  <a:srgbClr val="C00000"/>
                </a:solidFill>
              </a:rPr>
              <a:t>una solida conoscenza della disciplina</a:t>
            </a:r>
          </a:p>
          <a:p>
            <a:r>
              <a:rPr lang="it-IT" sz="3600" b="1" dirty="0">
                <a:solidFill>
                  <a:srgbClr val="C00000"/>
                </a:solidFill>
              </a:rPr>
              <a:t>competenze pedagogiche</a:t>
            </a:r>
          </a:p>
          <a:p>
            <a:r>
              <a:rPr lang="it-IT" sz="3600" b="1" dirty="0">
                <a:solidFill>
                  <a:srgbClr val="C00000"/>
                </a:solidFill>
              </a:rPr>
              <a:t>la </a:t>
            </a:r>
            <a:r>
              <a:rPr lang="it-IT" sz="3600" b="1" dirty="0" err="1">
                <a:solidFill>
                  <a:srgbClr val="C00000"/>
                </a:solidFill>
              </a:rPr>
              <a:t>capacit</a:t>
            </a:r>
            <a:r>
              <a:rPr lang="fr-FR" sz="3600" b="1" dirty="0">
                <a:solidFill>
                  <a:srgbClr val="C00000"/>
                </a:solidFill>
              </a:rPr>
              <a:t>à </a:t>
            </a:r>
            <a:r>
              <a:rPr lang="it-IT" sz="3600" b="1" dirty="0">
                <a:solidFill>
                  <a:srgbClr val="C00000"/>
                </a:solidFill>
              </a:rPr>
              <a:t>di lavorare efficacemente con una grande </a:t>
            </a:r>
            <a:r>
              <a:rPr lang="it-IT" sz="3600" b="1" dirty="0" err="1">
                <a:solidFill>
                  <a:srgbClr val="C00000"/>
                </a:solidFill>
              </a:rPr>
              <a:t>variet</a:t>
            </a:r>
            <a:r>
              <a:rPr lang="fr-FR" sz="3600" b="1" dirty="0">
                <a:solidFill>
                  <a:srgbClr val="C00000"/>
                </a:solidFill>
              </a:rPr>
              <a:t>à </a:t>
            </a:r>
            <a:r>
              <a:rPr lang="it-IT" sz="3600" b="1" dirty="0">
                <a:solidFill>
                  <a:srgbClr val="C00000"/>
                </a:solidFill>
              </a:rPr>
              <a:t>di studenti e colleghi</a:t>
            </a:r>
          </a:p>
          <a:p>
            <a:r>
              <a:rPr lang="it-IT" sz="3600" b="1" dirty="0">
                <a:solidFill>
                  <a:srgbClr val="C00000"/>
                </a:solidFill>
              </a:rPr>
              <a:t>la capacità di apportare il proprio contributo alla scuola e alla professione</a:t>
            </a:r>
          </a:p>
          <a:p>
            <a:r>
              <a:rPr lang="it-IT" sz="3600" b="1" dirty="0">
                <a:solidFill>
                  <a:srgbClr val="C00000"/>
                </a:solidFill>
              </a:rPr>
              <a:t>la </a:t>
            </a:r>
            <a:r>
              <a:rPr lang="it-IT" sz="3600" b="1" dirty="0" err="1">
                <a:solidFill>
                  <a:srgbClr val="C00000"/>
                </a:solidFill>
              </a:rPr>
              <a:t>capacit</a:t>
            </a:r>
            <a:r>
              <a:rPr lang="fr-FR" sz="3600" b="1" dirty="0">
                <a:solidFill>
                  <a:srgbClr val="C00000"/>
                </a:solidFill>
              </a:rPr>
              <a:t>à </a:t>
            </a:r>
            <a:r>
              <a:rPr lang="it-IT" sz="3600" b="1" dirty="0">
                <a:solidFill>
                  <a:srgbClr val="C00000"/>
                </a:solidFill>
              </a:rPr>
              <a:t>di continuare a svilupparsi. </a:t>
            </a:r>
          </a:p>
          <a:p>
            <a:pPr marL="0" indent="0">
              <a:buNone/>
            </a:pPr>
            <a:endParaRPr lang="it-IT" dirty="0"/>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512079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Art. 26 – Funzione docente</a:t>
            </a:r>
            <a:endParaRPr lang="it-IT" dirty="0"/>
          </a:p>
        </p:txBody>
      </p:sp>
      <p:sp>
        <p:nvSpPr>
          <p:cNvPr id="3" name="Segnaposto contenuto 2"/>
          <p:cNvSpPr>
            <a:spLocks noGrp="1"/>
          </p:cNvSpPr>
          <p:nvPr>
            <p:ph idx="1"/>
          </p:nvPr>
        </p:nvSpPr>
        <p:spPr/>
        <p:txBody>
          <a:bodyPr/>
          <a:lstStyle/>
          <a:p>
            <a:pPr marL="0" indent="0" algn="ctr">
              <a:buNone/>
            </a:pPr>
            <a:r>
              <a:rPr lang="it-IT" dirty="0" smtClean="0"/>
              <a:t> </a:t>
            </a:r>
          </a:p>
          <a:p>
            <a:pPr marL="0" indent="0" algn="ctr">
              <a:buNone/>
            </a:pPr>
            <a:r>
              <a:rPr lang="it-IT" dirty="0" smtClean="0"/>
              <a:t>….realizza </a:t>
            </a:r>
            <a:r>
              <a:rPr lang="it-IT" dirty="0"/>
              <a:t>il processo </a:t>
            </a:r>
            <a:r>
              <a:rPr lang="it-IT" dirty="0" smtClean="0"/>
              <a:t>di insegnamento/apprendimento </a:t>
            </a:r>
            <a:r>
              <a:rPr lang="it-IT" dirty="0"/>
              <a:t>volto a promuovere lo sviluppo umano, culturale, civile e professionale degli alunni… </a:t>
            </a:r>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469784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lstStyle/>
          <a:p>
            <a:r>
              <a:rPr lang="it-IT" dirty="0" smtClean="0"/>
              <a:t>Artt. 28 - 29</a:t>
            </a:r>
            <a:endParaRPr lang="it-IT" dirty="0"/>
          </a:p>
        </p:txBody>
      </p:sp>
      <p:sp>
        <p:nvSpPr>
          <p:cNvPr id="3" name="Segnaposto contenuto 2"/>
          <p:cNvSpPr>
            <a:spLocks noGrp="1"/>
          </p:cNvSpPr>
          <p:nvPr>
            <p:ph idx="1"/>
          </p:nvPr>
        </p:nvSpPr>
        <p:spPr>
          <a:xfrm>
            <a:off x="457200" y="1052736"/>
            <a:ext cx="8229600" cy="4752528"/>
          </a:xfrm>
        </p:spPr>
        <p:txBody>
          <a:bodyPr/>
          <a:lstStyle/>
          <a:p>
            <a:r>
              <a:rPr lang="it-IT" dirty="0"/>
              <a:t>Insegnamento</a:t>
            </a:r>
          </a:p>
          <a:p>
            <a:r>
              <a:rPr lang="it-IT" dirty="0"/>
              <a:t>Progettazione </a:t>
            </a:r>
            <a:r>
              <a:rPr lang="it-IT" dirty="0" smtClean="0"/>
              <a:t>OF</a:t>
            </a:r>
          </a:p>
          <a:p>
            <a:r>
              <a:rPr lang="it-IT" dirty="0" smtClean="0"/>
              <a:t>Preparazione lavori OO.CC</a:t>
            </a:r>
          </a:p>
          <a:p>
            <a:r>
              <a:rPr lang="it-IT" dirty="0" smtClean="0"/>
              <a:t>Partecipazione gruppi di lavoro</a:t>
            </a:r>
            <a:endParaRPr lang="it-IT" dirty="0"/>
          </a:p>
          <a:p>
            <a:r>
              <a:rPr lang="it-IT" dirty="0"/>
              <a:t>Ricerca </a:t>
            </a:r>
            <a:r>
              <a:rPr lang="it-IT" dirty="0" smtClean="0"/>
              <a:t>didattica</a:t>
            </a:r>
          </a:p>
          <a:p>
            <a:r>
              <a:rPr lang="it-IT" dirty="0" smtClean="0"/>
              <a:t>Valutazione</a:t>
            </a:r>
          </a:p>
          <a:p>
            <a:r>
              <a:rPr lang="it-IT" dirty="0" smtClean="0"/>
              <a:t>Documentazione</a:t>
            </a:r>
            <a:endParaRPr lang="it-IT" dirty="0"/>
          </a:p>
          <a:p>
            <a:r>
              <a:rPr lang="it-IT" dirty="0"/>
              <a:t>Aggiornamento e formazione in </a:t>
            </a:r>
            <a:r>
              <a:rPr lang="it-IT" dirty="0" smtClean="0"/>
              <a:t>servizio</a:t>
            </a:r>
            <a:endParaRPr lang="it-IT" dirty="0"/>
          </a:p>
          <a:p>
            <a:pPr marL="0" indent="0">
              <a:buNone/>
            </a:pPr>
            <a:endParaRPr lang="it-IT" dirty="0"/>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062797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dirty="0" smtClean="0"/>
              <a:t>Una prima sintesi</a:t>
            </a:r>
            <a:endParaRPr lang="it-IT" dirty="0"/>
          </a:p>
        </p:txBody>
      </p:sp>
      <p:sp>
        <p:nvSpPr>
          <p:cNvPr id="3" name="Segnaposto contenuto 2"/>
          <p:cNvSpPr>
            <a:spLocks noGrp="1"/>
          </p:cNvSpPr>
          <p:nvPr>
            <p:ph idx="1"/>
          </p:nvPr>
        </p:nvSpPr>
        <p:spPr>
          <a:xfrm>
            <a:off x="457200" y="1124744"/>
            <a:ext cx="8229600" cy="5001419"/>
          </a:xfrm>
        </p:spPr>
        <p:txBody>
          <a:bodyPr/>
          <a:lstStyle/>
          <a:p>
            <a:pPr marL="0" indent="0">
              <a:buNone/>
            </a:pPr>
            <a:r>
              <a:rPr lang="it-IT" dirty="0"/>
              <a:t>I docenti oggi devono : </a:t>
            </a:r>
            <a:endParaRPr lang="it-IT" dirty="0" smtClean="0"/>
          </a:p>
          <a:p>
            <a:pPr marL="715963"/>
            <a:r>
              <a:rPr lang="it-IT" sz="2000" dirty="0" smtClean="0"/>
              <a:t>Gestire </a:t>
            </a:r>
            <a:r>
              <a:rPr lang="it-IT" sz="2000" dirty="0"/>
              <a:t>in modo efficace la DIDATTICA ed il rapporto con gli allievi </a:t>
            </a:r>
          </a:p>
          <a:p>
            <a:pPr marL="715963"/>
            <a:r>
              <a:rPr lang="it-IT" sz="2000" dirty="0" smtClean="0"/>
              <a:t>Intervenire </a:t>
            </a:r>
            <a:r>
              <a:rPr lang="it-IT" sz="2000" dirty="0"/>
              <a:t>in modo cooperativo a all’interno di progetti di lavoro su un numero sempre più ampio di PROCESSI. </a:t>
            </a:r>
          </a:p>
          <a:p>
            <a:pPr marL="715963"/>
            <a:r>
              <a:rPr lang="it-IT" sz="2000" dirty="0" smtClean="0"/>
              <a:t>Analisi </a:t>
            </a:r>
            <a:r>
              <a:rPr lang="it-IT" sz="2000" dirty="0"/>
              <a:t>bisogni </a:t>
            </a:r>
          </a:p>
          <a:p>
            <a:pPr marL="715963"/>
            <a:r>
              <a:rPr lang="it-IT" sz="2000" dirty="0" smtClean="0"/>
              <a:t>Definizione </a:t>
            </a:r>
            <a:r>
              <a:rPr lang="it-IT" sz="2000" dirty="0"/>
              <a:t>OF </a:t>
            </a:r>
          </a:p>
          <a:p>
            <a:pPr marL="715963"/>
            <a:r>
              <a:rPr lang="it-IT" sz="2000" dirty="0" smtClean="0"/>
              <a:t>Progettazione </a:t>
            </a:r>
            <a:r>
              <a:rPr lang="it-IT" sz="2000" dirty="0"/>
              <a:t>educativa </a:t>
            </a:r>
          </a:p>
          <a:p>
            <a:pPr marL="715963"/>
            <a:r>
              <a:rPr lang="it-IT" sz="2000" dirty="0" smtClean="0"/>
              <a:t>Valutazione </a:t>
            </a:r>
            <a:r>
              <a:rPr lang="it-IT" sz="2000" dirty="0"/>
              <a:t>esiti </a:t>
            </a:r>
          </a:p>
          <a:p>
            <a:pPr marL="715963"/>
            <a:r>
              <a:rPr lang="it-IT" sz="2000" dirty="0" smtClean="0"/>
              <a:t>Ideazione </a:t>
            </a:r>
            <a:r>
              <a:rPr lang="it-IT" sz="2000" dirty="0"/>
              <a:t>e utilizzo nuove metodologie didattiche </a:t>
            </a:r>
          </a:p>
          <a:p>
            <a:pPr marL="715963"/>
            <a:r>
              <a:rPr lang="it-IT" sz="2000" dirty="0" smtClean="0"/>
              <a:t>Orientamento </a:t>
            </a:r>
            <a:endParaRPr lang="it-IT" sz="2000" dirty="0"/>
          </a:p>
          <a:p>
            <a:pPr marL="715963"/>
            <a:r>
              <a:rPr lang="it-IT" sz="2000" dirty="0" smtClean="0"/>
              <a:t>Inclusione </a:t>
            </a:r>
            <a:endParaRPr lang="it-IT" sz="2000" dirty="0"/>
          </a:p>
          <a:p>
            <a:pPr marL="715963"/>
            <a:r>
              <a:rPr lang="it-IT" sz="2000" dirty="0" smtClean="0"/>
              <a:t>Recupero </a:t>
            </a:r>
            <a:r>
              <a:rPr lang="it-IT" sz="2000" dirty="0"/>
              <a:t>dispersione </a:t>
            </a:r>
          </a:p>
          <a:p>
            <a:pPr marL="715963"/>
            <a:r>
              <a:rPr lang="it-IT" sz="2000" dirty="0" smtClean="0"/>
              <a:t> </a:t>
            </a:r>
            <a:r>
              <a:rPr lang="it-IT" sz="2000" dirty="0"/>
              <a:t>………… </a:t>
            </a:r>
          </a:p>
          <a:p>
            <a:pPr marL="0" indent="0">
              <a:buNone/>
            </a:pPr>
            <a:endParaRPr lang="it-IT" sz="2000" dirty="0"/>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19383976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 107/2015</a:t>
            </a: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lgn="ctr">
              <a:buNone/>
            </a:pPr>
            <a:r>
              <a:rPr lang="it-IT" sz="4000" b="1" dirty="0" smtClean="0"/>
              <a:t>…e veniamo all’oggi!</a:t>
            </a:r>
            <a:endParaRPr lang="it-IT" sz="4000" b="1" dirty="0"/>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2788668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lstStyle/>
          <a:p>
            <a:r>
              <a:rPr lang="it-IT" dirty="0" smtClean="0"/>
              <a:t>L.107/2015 – art1, c.129. p3</a:t>
            </a:r>
            <a:endParaRPr lang="it-IT" dirty="0"/>
          </a:p>
        </p:txBody>
      </p:sp>
      <p:sp>
        <p:nvSpPr>
          <p:cNvPr id="3" name="Segnaposto contenuto 2"/>
          <p:cNvSpPr>
            <a:spLocks noGrp="1"/>
          </p:cNvSpPr>
          <p:nvPr>
            <p:ph idx="1"/>
          </p:nvPr>
        </p:nvSpPr>
        <p:spPr>
          <a:xfrm>
            <a:off x="457200" y="1196752"/>
            <a:ext cx="8229600" cy="4929411"/>
          </a:xfrm>
        </p:spPr>
        <p:txBody>
          <a:bodyPr/>
          <a:lstStyle/>
          <a:p>
            <a:pPr marL="0" indent="0">
              <a:buNone/>
            </a:pPr>
            <a:r>
              <a:rPr lang="it-IT" sz="2400" dirty="0"/>
              <a:t>Il comitato individua i criteri per la </a:t>
            </a:r>
            <a:r>
              <a:rPr lang="it-IT" sz="2800" b="1" dirty="0">
                <a:solidFill>
                  <a:srgbClr val="C00000"/>
                </a:solidFill>
              </a:rPr>
              <a:t>valorizzazione</a:t>
            </a:r>
            <a:r>
              <a:rPr lang="it-IT" sz="2400" dirty="0"/>
              <a:t> dei docenti sulla base: </a:t>
            </a:r>
            <a:endParaRPr lang="it-IT" sz="2400" dirty="0" smtClean="0"/>
          </a:p>
          <a:p>
            <a:pPr marL="457200" indent="-457200">
              <a:buAutoNum type="alphaLcParenR"/>
            </a:pPr>
            <a:r>
              <a:rPr lang="it-IT" sz="2400" dirty="0" smtClean="0"/>
              <a:t>della qualità </a:t>
            </a:r>
            <a:r>
              <a:rPr lang="it-IT" sz="2400" dirty="0"/>
              <a:t>dell'insegnamento e del contributo al miglioramento dell'istituzione scolastica, </a:t>
            </a:r>
            <a:r>
              <a:rPr lang="it-IT" sz="2400" dirty="0" smtClean="0"/>
              <a:t>nonché </a:t>
            </a:r>
            <a:r>
              <a:rPr lang="it-IT" sz="2400" dirty="0"/>
              <a:t>del successo formativo e scolastico degli studenti; </a:t>
            </a:r>
            <a:endParaRPr lang="it-IT" sz="2400" dirty="0" smtClean="0"/>
          </a:p>
          <a:p>
            <a:pPr marL="457200" indent="-457200">
              <a:buAutoNum type="alphaLcParenR"/>
            </a:pPr>
            <a:r>
              <a:rPr lang="it-IT" sz="2400" dirty="0" smtClean="0"/>
              <a:t>dei </a:t>
            </a:r>
            <a:r>
              <a:rPr lang="it-IT" sz="2400" dirty="0"/>
              <a:t>risultati ottenuti dal docente o dal gruppo di docenti in relazione al potenziamento delle competenze degli alunni e dell'innovazione didattica e metodologica, </a:t>
            </a:r>
            <a:r>
              <a:rPr lang="it-IT" sz="2400" dirty="0" smtClean="0"/>
              <a:t>nonché </a:t>
            </a:r>
            <a:r>
              <a:rPr lang="it-IT" sz="2400" dirty="0"/>
              <a:t>della collaborazione alla ricerca didattica, alla documentazione e alla diffusione di buone pratiche didattiche; </a:t>
            </a:r>
            <a:endParaRPr lang="it-IT" sz="2400" dirty="0" smtClean="0"/>
          </a:p>
          <a:p>
            <a:pPr marL="457200" indent="-457200">
              <a:buAutoNum type="alphaLcParenR"/>
            </a:pPr>
            <a:r>
              <a:rPr lang="it-IT" sz="2400" dirty="0" smtClean="0"/>
              <a:t>delle responsabilità </a:t>
            </a:r>
            <a:r>
              <a:rPr lang="it-IT" sz="2400" dirty="0"/>
              <a:t>assunte nel coordinamento organizzativo e didattico e nella formazione del personale. </a:t>
            </a:r>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16657361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lstStyle/>
          <a:p>
            <a:pPr marL="0" indent="0">
              <a:buNone/>
            </a:pPr>
            <a:r>
              <a:rPr lang="it-IT" dirty="0" smtClean="0"/>
              <a:t>quindi, l’insegnante da «premiare» per </a:t>
            </a:r>
            <a:r>
              <a:rPr lang="it-IT" dirty="0" smtClean="0"/>
              <a:t>merito/impegno, </a:t>
            </a:r>
            <a:r>
              <a:rPr lang="it-IT" dirty="0" smtClean="0"/>
              <a:t>intanto, è colui che:</a:t>
            </a:r>
          </a:p>
          <a:p>
            <a:pPr marL="514350" indent="-514350">
              <a:buFont typeface="+mj-lt"/>
              <a:buAutoNum type="arabicPeriod"/>
            </a:pPr>
            <a:r>
              <a:rPr lang="it-IT" b="1" dirty="0" smtClean="0">
                <a:solidFill>
                  <a:srgbClr val="C00000"/>
                </a:solidFill>
              </a:rPr>
              <a:t>Contribuisce al miglioramento dell’IS </a:t>
            </a:r>
            <a:r>
              <a:rPr lang="it-IT" dirty="0" smtClean="0"/>
              <a:t>(chi chiude la porta della propria «aula» è già fuori)</a:t>
            </a:r>
          </a:p>
          <a:p>
            <a:pPr marL="514350" indent="-514350">
              <a:buFont typeface="+mj-lt"/>
              <a:buAutoNum type="arabicPeriod"/>
            </a:pPr>
            <a:r>
              <a:rPr lang="it-IT" b="1" dirty="0" smtClean="0">
                <a:solidFill>
                  <a:srgbClr val="C00000"/>
                </a:solidFill>
              </a:rPr>
              <a:t>Fa ricerca didattica, promuove innovazione e produce documentazione </a:t>
            </a:r>
            <a:r>
              <a:rPr lang="it-IT" dirty="0" smtClean="0"/>
              <a:t>( non si fa da soli)</a:t>
            </a:r>
          </a:p>
          <a:p>
            <a:pPr marL="514350" indent="-514350">
              <a:buFont typeface="+mj-lt"/>
              <a:buAutoNum type="arabicPeriod"/>
            </a:pPr>
            <a:r>
              <a:rPr lang="it-IT" b="1" dirty="0" smtClean="0">
                <a:solidFill>
                  <a:srgbClr val="C00000"/>
                </a:solidFill>
              </a:rPr>
              <a:t>Si assume responsabilità di coordinamento organizzativo e cura la propria formazione</a:t>
            </a:r>
          </a:p>
          <a:p>
            <a:pPr marL="514350" indent="-514350">
              <a:buFont typeface="+mj-lt"/>
              <a:buAutoNum type="arabicPeriod"/>
            </a:pPr>
            <a:endParaRPr lang="it-IT" dirty="0" smtClean="0"/>
          </a:p>
          <a:p>
            <a:pPr marL="0" indent="0">
              <a:buNone/>
            </a:pPr>
            <a:r>
              <a:rPr lang="it-IT" dirty="0"/>
              <a:t> </a:t>
            </a:r>
            <a:r>
              <a:rPr lang="it-IT" dirty="0" smtClean="0"/>
              <a:t>     </a:t>
            </a:r>
            <a:endParaRPr lang="it-IT" dirty="0"/>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4594208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a:t>Ci sono anche i criteri per la valutazione del servizio del personale docente su richiesta [punto 5, comma 129 Legge 107/2015 </a:t>
            </a:r>
            <a:r>
              <a:rPr lang="it-IT" sz="2400" b="1" dirty="0"/>
              <a:t>Riferimento all’art. 448, TU</a:t>
            </a:r>
            <a:r>
              <a:rPr lang="it-IT" sz="2400" dirty="0"/>
              <a:t>]</a:t>
            </a:r>
          </a:p>
        </p:txBody>
      </p:sp>
      <p:sp>
        <p:nvSpPr>
          <p:cNvPr id="3" name="Segnaposto contenuto 2"/>
          <p:cNvSpPr>
            <a:spLocks noGrp="1"/>
          </p:cNvSpPr>
          <p:nvPr>
            <p:ph idx="1"/>
          </p:nvPr>
        </p:nvSpPr>
        <p:spPr/>
        <p:txBody>
          <a:bodyPr/>
          <a:lstStyle/>
          <a:p>
            <a:pPr marL="900113" indent="-457200">
              <a:spcBef>
                <a:spcPts val="0"/>
              </a:spcBef>
              <a:buFont typeface="+mj-lt"/>
              <a:buAutoNum type="arabicPeriod"/>
            </a:pPr>
            <a:r>
              <a:rPr lang="it-IT" sz="2000" dirty="0" smtClean="0"/>
              <a:t>Qualità intellettuali </a:t>
            </a:r>
          </a:p>
          <a:p>
            <a:pPr marL="900113" indent="-457200">
              <a:spcBef>
                <a:spcPts val="0"/>
              </a:spcBef>
              <a:buFont typeface="+mj-lt"/>
              <a:buAutoNum type="arabicPeriod"/>
            </a:pPr>
            <a:r>
              <a:rPr lang="it-IT" sz="2000" dirty="0" smtClean="0"/>
              <a:t>Preparazione culturale e professionale [anche con riferimento a eventuali pubblicazioni] </a:t>
            </a:r>
          </a:p>
          <a:p>
            <a:pPr marL="900113" indent="-457200">
              <a:spcBef>
                <a:spcPts val="0"/>
              </a:spcBef>
              <a:buAutoNum type="arabicPeriod"/>
            </a:pPr>
            <a:r>
              <a:rPr lang="it-IT" sz="2000" dirty="0" smtClean="0"/>
              <a:t>Diligenza </a:t>
            </a:r>
          </a:p>
          <a:p>
            <a:pPr marL="900113" indent="-457200">
              <a:spcBef>
                <a:spcPts val="0"/>
              </a:spcBef>
              <a:buAutoNum type="arabicPeriod"/>
            </a:pPr>
            <a:r>
              <a:rPr lang="it-IT" sz="2000" dirty="0" smtClean="0"/>
              <a:t>Comportamento nella scuola </a:t>
            </a:r>
          </a:p>
          <a:p>
            <a:pPr marL="900113" indent="-457200">
              <a:spcBef>
                <a:spcPts val="0"/>
              </a:spcBef>
              <a:buAutoNum type="arabicPeriod"/>
            </a:pPr>
            <a:r>
              <a:rPr lang="it-IT" sz="2000" dirty="0" smtClean="0"/>
              <a:t>Efficacia dell'azione educativa e didattica </a:t>
            </a:r>
          </a:p>
          <a:p>
            <a:pPr marL="900113" indent="-457200">
              <a:spcBef>
                <a:spcPts val="0"/>
              </a:spcBef>
              <a:buAutoNum type="arabicPeriod"/>
            </a:pPr>
            <a:r>
              <a:rPr lang="it-IT" sz="2000" dirty="0" smtClean="0"/>
              <a:t>Eventuali sanzioni disciplinari </a:t>
            </a:r>
          </a:p>
          <a:p>
            <a:pPr marL="900113" indent="-457200">
              <a:spcBef>
                <a:spcPts val="0"/>
              </a:spcBef>
              <a:buAutoNum type="arabicPeriod"/>
            </a:pPr>
            <a:r>
              <a:rPr lang="it-IT" sz="2000" dirty="0" smtClean="0"/>
              <a:t>Attività di aggiornamento </a:t>
            </a:r>
          </a:p>
          <a:p>
            <a:pPr marL="900113" indent="-457200">
              <a:spcBef>
                <a:spcPts val="0"/>
              </a:spcBef>
              <a:buAutoNum type="arabicPeriod"/>
            </a:pPr>
            <a:r>
              <a:rPr lang="it-IT" sz="2000" dirty="0" smtClean="0"/>
              <a:t>Partecipazione ad attività di sperimentazione </a:t>
            </a:r>
          </a:p>
          <a:p>
            <a:pPr marL="900113" indent="-457200">
              <a:spcBef>
                <a:spcPts val="0"/>
              </a:spcBef>
              <a:buAutoNum type="arabicPeriod"/>
            </a:pPr>
            <a:r>
              <a:rPr lang="it-IT" sz="2000" dirty="0" smtClean="0"/>
              <a:t>Collaborazione con altri docenti e con gli organi della scuola </a:t>
            </a:r>
          </a:p>
          <a:p>
            <a:pPr marL="900113" indent="-457200">
              <a:spcBef>
                <a:spcPts val="0"/>
              </a:spcBef>
              <a:buAutoNum type="arabicPeriod"/>
            </a:pPr>
            <a:r>
              <a:rPr lang="it-IT" sz="2000" dirty="0" smtClean="0"/>
              <a:t>Rapporti con le famiglie degli alunni </a:t>
            </a:r>
          </a:p>
          <a:p>
            <a:pPr marL="900113" indent="-457200">
              <a:spcBef>
                <a:spcPts val="0"/>
              </a:spcBef>
              <a:buAutoNum type="arabicPeriod"/>
            </a:pPr>
            <a:r>
              <a:rPr lang="it-IT" sz="2000" dirty="0" smtClean="0"/>
              <a:t>Attività speciali nell'ambito scolastico</a:t>
            </a:r>
          </a:p>
          <a:p>
            <a:pPr marL="900113" indent="-457200">
              <a:spcBef>
                <a:spcPts val="0"/>
              </a:spcBef>
              <a:buAutoNum type="arabicPeriod"/>
            </a:pPr>
            <a:r>
              <a:rPr lang="it-IT" sz="2000" dirty="0" smtClean="0"/>
              <a:t>Ogni </a:t>
            </a:r>
            <a:r>
              <a:rPr lang="it-IT" sz="2000" dirty="0"/>
              <a:t>altro elemento che valga a delineare le caratteristiche e le attitudini personali, in relazione alla funzione docente</a:t>
            </a:r>
            <a:endParaRPr lang="it-IT" sz="2000" dirty="0" smtClean="0"/>
          </a:p>
          <a:p>
            <a:pPr marL="0" indent="0">
              <a:buNone/>
            </a:pPr>
            <a:endParaRPr lang="it-IT" sz="2000" dirty="0"/>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17548655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e poi il DM 850/2015 – art 4</a:t>
            </a:r>
            <a:endParaRPr lang="it-IT" dirty="0"/>
          </a:p>
        </p:txBody>
      </p:sp>
      <p:sp>
        <p:nvSpPr>
          <p:cNvPr id="3" name="Segnaposto contenuto 2"/>
          <p:cNvSpPr>
            <a:spLocks noGrp="1"/>
          </p:cNvSpPr>
          <p:nvPr>
            <p:ph idx="1"/>
          </p:nvPr>
        </p:nvSpPr>
        <p:spPr>
          <a:xfrm>
            <a:off x="457200" y="1268760"/>
            <a:ext cx="8229600" cy="4857403"/>
          </a:xfrm>
        </p:spPr>
        <p:txBody>
          <a:bodyPr/>
          <a:lstStyle/>
          <a:p>
            <a:pPr marL="0" indent="0">
              <a:buNone/>
            </a:pPr>
            <a:r>
              <a:rPr lang="it-IT" sz="2400" dirty="0" smtClean="0"/>
              <a:t>Verifica padronanza </a:t>
            </a:r>
            <a:r>
              <a:rPr lang="it-IT" sz="2400" dirty="0" err="1" smtClean="0"/>
              <a:t>standards</a:t>
            </a:r>
            <a:r>
              <a:rPr lang="it-IT" sz="2400" dirty="0" smtClean="0"/>
              <a:t> professionali con riferimento a:</a:t>
            </a:r>
          </a:p>
          <a:p>
            <a:pPr marL="457200" indent="-457200">
              <a:buFont typeface="+mj-lt"/>
              <a:buAutoNum type="alphaLcParenR"/>
            </a:pPr>
            <a:r>
              <a:rPr lang="it-IT" sz="2400" b="1" dirty="0" smtClean="0"/>
              <a:t>corretto </a:t>
            </a:r>
            <a:r>
              <a:rPr lang="it-IT" sz="2400" b="1" dirty="0"/>
              <a:t>possesso ed esercizio delle </a:t>
            </a:r>
            <a:r>
              <a:rPr lang="it-IT" sz="2400" b="1" dirty="0">
                <a:solidFill>
                  <a:srgbClr val="C00000"/>
                </a:solidFill>
              </a:rPr>
              <a:t>competenze culturali, disciplinari, didattiche e metodologiche</a:t>
            </a:r>
            <a:r>
              <a:rPr lang="it-IT" sz="2400" b="1" dirty="0"/>
              <a:t>, con riferimento ai nuclei fondanti dei </a:t>
            </a:r>
            <a:r>
              <a:rPr lang="it-IT" sz="2400" b="1" dirty="0" err="1"/>
              <a:t>saperi</a:t>
            </a:r>
            <a:r>
              <a:rPr lang="it-IT" sz="2400" b="1" dirty="0"/>
              <a:t> e ai traguardi di competenza e agli obiettivi di apprendimento previsti dagli ordinamenti vigenti;</a:t>
            </a:r>
            <a:endParaRPr lang="it-IT" sz="2400" dirty="0"/>
          </a:p>
          <a:p>
            <a:pPr marL="457200" indent="-457200">
              <a:buFont typeface="+mj-lt"/>
              <a:buAutoNum type="alphaLcParenR"/>
            </a:pPr>
            <a:r>
              <a:rPr lang="it-IT" sz="2400" b="1" dirty="0" smtClean="0"/>
              <a:t>corretto </a:t>
            </a:r>
            <a:r>
              <a:rPr lang="it-IT" sz="2400" b="1" dirty="0"/>
              <a:t>possesso ed esercizio delle </a:t>
            </a:r>
            <a:r>
              <a:rPr lang="it-IT" sz="2400" b="1" dirty="0">
                <a:solidFill>
                  <a:srgbClr val="C00000"/>
                </a:solidFill>
              </a:rPr>
              <a:t>competenze relazionali, organizzative e gestionali</a:t>
            </a:r>
            <a:r>
              <a:rPr lang="it-IT" sz="2400" b="1" dirty="0"/>
              <a:t>;</a:t>
            </a:r>
            <a:endParaRPr lang="it-IT" sz="2400" dirty="0"/>
          </a:p>
          <a:p>
            <a:pPr marL="457200" indent="-457200">
              <a:buFont typeface="+mj-lt"/>
              <a:buAutoNum type="alphaLcParenR"/>
            </a:pPr>
            <a:r>
              <a:rPr lang="it-IT" sz="2400" b="1" dirty="0" smtClean="0"/>
              <a:t>osservanza </a:t>
            </a:r>
            <a:r>
              <a:rPr lang="it-IT" sz="2400" b="1" dirty="0"/>
              <a:t>dei doveri connessi con lo status di dipendente pubblico e inerenti la funzione docente;</a:t>
            </a:r>
            <a:endParaRPr lang="it-IT" sz="2400" dirty="0"/>
          </a:p>
          <a:p>
            <a:pPr marL="457200" indent="-457200">
              <a:buFont typeface="+mj-lt"/>
              <a:buAutoNum type="alphaLcParenR"/>
            </a:pPr>
            <a:r>
              <a:rPr lang="it-IT" sz="2400" b="1" dirty="0" smtClean="0">
                <a:solidFill>
                  <a:srgbClr val="C00000"/>
                </a:solidFill>
              </a:rPr>
              <a:t>partecipazione </a:t>
            </a:r>
            <a:r>
              <a:rPr lang="it-IT" sz="2400" b="1" dirty="0">
                <a:solidFill>
                  <a:srgbClr val="C00000"/>
                </a:solidFill>
              </a:rPr>
              <a:t>alle attività formative </a:t>
            </a:r>
            <a:r>
              <a:rPr lang="it-IT" sz="2400" b="1" dirty="0"/>
              <a:t>e raggiungimento degli obiettivi dalle stesse previsti.</a:t>
            </a:r>
            <a:endParaRPr lang="it-IT" sz="2400" dirty="0"/>
          </a:p>
          <a:p>
            <a:pPr marL="0" indent="0">
              <a:buNone/>
            </a:pPr>
            <a:endParaRPr lang="it-IT" sz="2000" dirty="0"/>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458518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5577483"/>
          </a:xfrm>
        </p:spPr>
        <p:txBody>
          <a:bodyPr/>
          <a:lstStyle/>
          <a:p>
            <a:endParaRPr lang="it-IT" dirty="0" smtClean="0"/>
          </a:p>
          <a:p>
            <a:pPr marL="0" indent="0">
              <a:buNone/>
            </a:pPr>
            <a:endParaRPr lang="it-IT" sz="1200" dirty="0" smtClean="0"/>
          </a:p>
          <a:p>
            <a:pPr marL="0" indent="0">
              <a:buNone/>
            </a:pPr>
            <a:endParaRPr lang="it-IT" sz="1200" dirty="0"/>
          </a:p>
          <a:p>
            <a:pPr marL="0" indent="0">
              <a:buNone/>
            </a:pPr>
            <a:endParaRPr lang="it-IT" sz="1200" dirty="0" smtClean="0"/>
          </a:p>
          <a:p>
            <a:pPr marL="0" indent="0">
              <a:buNone/>
            </a:pPr>
            <a:endParaRPr lang="it-IT" sz="1200" dirty="0"/>
          </a:p>
          <a:p>
            <a:pPr marL="0" indent="0">
              <a:buNone/>
            </a:pPr>
            <a:endParaRPr lang="it-IT" sz="1200" dirty="0" smtClean="0"/>
          </a:p>
          <a:p>
            <a:pPr marL="0" indent="0">
              <a:buNone/>
            </a:pPr>
            <a:endParaRPr lang="it-IT" sz="1200" dirty="0"/>
          </a:p>
          <a:p>
            <a:pPr marL="0" indent="0">
              <a:buNone/>
            </a:pPr>
            <a:endParaRPr lang="it-IT" sz="1200" dirty="0" smtClean="0"/>
          </a:p>
          <a:p>
            <a:pPr marL="0" indent="0">
              <a:buNone/>
            </a:pPr>
            <a:endParaRPr lang="it-IT" sz="1200" dirty="0"/>
          </a:p>
          <a:p>
            <a:pPr marL="0" indent="0">
              <a:buNone/>
            </a:pPr>
            <a:endParaRPr lang="it-IT" sz="1200" dirty="0" smtClean="0"/>
          </a:p>
          <a:p>
            <a:pPr marL="0" indent="0">
              <a:buNone/>
            </a:pPr>
            <a:endParaRPr lang="it-IT" sz="1200" dirty="0"/>
          </a:p>
          <a:p>
            <a:pPr marL="0" indent="0">
              <a:buNone/>
            </a:pPr>
            <a:endParaRPr lang="it-IT" sz="1200" dirty="0" smtClean="0"/>
          </a:p>
          <a:p>
            <a:pPr marL="0" indent="0">
              <a:buNone/>
            </a:pPr>
            <a:endParaRPr lang="it-IT" sz="1200" dirty="0"/>
          </a:p>
          <a:p>
            <a:pPr marL="0" indent="0">
              <a:buNone/>
            </a:pPr>
            <a:endParaRPr lang="it-IT" sz="1200" dirty="0" smtClean="0"/>
          </a:p>
          <a:p>
            <a:pPr marL="0" indent="0">
              <a:buNone/>
            </a:pPr>
            <a:endParaRPr lang="it-IT" sz="1200" dirty="0"/>
          </a:p>
          <a:p>
            <a:pPr marL="0" indent="0">
              <a:buNone/>
            </a:pPr>
            <a:endParaRPr lang="it-IT" sz="1200" dirty="0" smtClean="0"/>
          </a:p>
          <a:p>
            <a:pPr marL="0" indent="0">
              <a:buNone/>
            </a:pPr>
            <a:endParaRPr lang="it-IT" sz="1200" dirty="0"/>
          </a:p>
          <a:p>
            <a:pPr marL="0" indent="0">
              <a:buNone/>
            </a:pPr>
            <a:endParaRPr lang="it-IT" sz="1200" dirty="0" smtClean="0"/>
          </a:p>
          <a:p>
            <a:pPr marL="0" indent="0">
              <a:buNone/>
            </a:pPr>
            <a:endParaRPr lang="it-IT" sz="1200" dirty="0"/>
          </a:p>
          <a:p>
            <a:pPr marL="0" indent="0">
              <a:buNone/>
            </a:pPr>
            <a:endParaRPr lang="it-IT" sz="1200" dirty="0" smtClean="0"/>
          </a:p>
          <a:p>
            <a:pPr marL="0" indent="0" algn="ctr">
              <a:buNone/>
            </a:pPr>
            <a:r>
              <a:rPr lang="it-IT" sz="1200" dirty="0" smtClean="0"/>
              <a:t>ELABORAZIONE DI G.CERINI, IN «INDICATORI E PROTOCOLLI PER UNA PREMIALITA’ EQUA», DI MARIELLA SPINOSI</a:t>
            </a:r>
            <a:endParaRPr lang="it-IT" sz="1200" dirty="0"/>
          </a:p>
        </p:txBody>
      </p:sp>
      <p:sp>
        <p:nvSpPr>
          <p:cNvPr id="6" name="Segnaposto piè di pagina 5"/>
          <p:cNvSpPr>
            <a:spLocks noGrp="1"/>
          </p:cNvSpPr>
          <p:nvPr>
            <p:ph type="ftr" sz="quarter" idx="11"/>
          </p:nvPr>
        </p:nvSpPr>
        <p:spPr/>
        <p:txBody>
          <a:bodyPr/>
          <a:lstStyle/>
          <a:p>
            <a:pPr>
              <a:defRPr/>
            </a:pPr>
            <a:r>
              <a:rPr lang="it-IT" smtClean="0"/>
              <a:t>luciano mastrorocco - formazione                    IC De Amicis 2016</a:t>
            </a:r>
            <a:endParaRPr lang="it-IT"/>
          </a:p>
        </p:txBody>
      </p:sp>
      <p:sp>
        <p:nvSpPr>
          <p:cNvPr id="7" name="Rettangolo arrotondato 6"/>
          <p:cNvSpPr/>
          <p:nvPr/>
        </p:nvSpPr>
        <p:spPr>
          <a:xfrm>
            <a:off x="539552" y="692696"/>
            <a:ext cx="8136904" cy="43924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it-IT" dirty="0"/>
              <a:t>Non era male l’idea iniziale dei CREDITI</a:t>
            </a:r>
            <a:r>
              <a:rPr lang="it-IT" dirty="0" smtClean="0"/>
              <a:t>:</a:t>
            </a:r>
          </a:p>
          <a:p>
            <a:endParaRPr lang="it-IT" dirty="0"/>
          </a:p>
          <a:p>
            <a:pPr lvl="0"/>
            <a:r>
              <a:rPr lang="it-IT" sz="2000" b="1" dirty="0">
                <a:solidFill>
                  <a:srgbClr val="C00000"/>
                </a:solidFill>
              </a:rPr>
              <a:t>DIDATTICI</a:t>
            </a:r>
            <a:r>
              <a:rPr lang="it-IT" dirty="0">
                <a:solidFill>
                  <a:srgbClr val="C00000"/>
                </a:solidFill>
              </a:rPr>
              <a:t> </a:t>
            </a:r>
            <a:r>
              <a:rPr lang="it-IT" dirty="0"/>
              <a:t>→ come mi metto in gioco, come mi rendo disponibile all’osservazione, al confronto, come sono capace di documentare, come mi confronto sui risultati ottenuti</a:t>
            </a:r>
          </a:p>
          <a:p>
            <a:pPr lvl="0"/>
            <a:r>
              <a:rPr lang="it-IT" sz="2000" b="1" dirty="0">
                <a:solidFill>
                  <a:srgbClr val="C00000"/>
                </a:solidFill>
              </a:rPr>
              <a:t>PROFESSIONALI</a:t>
            </a:r>
            <a:r>
              <a:rPr lang="it-IT" b="1" dirty="0"/>
              <a:t> </a:t>
            </a:r>
            <a:r>
              <a:rPr lang="it-IT" dirty="0"/>
              <a:t>→ come mi prendo cura della scuola, quanto tempo destino alla organizzazione, alle attività istituzionali, a quelle progettuali, a quelle elettive, </a:t>
            </a:r>
            <a:r>
              <a:rPr lang="it-IT" dirty="0" err="1"/>
              <a:t>ecc</a:t>
            </a:r>
            <a:r>
              <a:rPr lang="it-IT" dirty="0"/>
              <a:t>…</a:t>
            </a:r>
          </a:p>
          <a:p>
            <a:pPr lvl="0"/>
            <a:r>
              <a:rPr lang="it-IT" sz="2000" b="1" dirty="0">
                <a:solidFill>
                  <a:srgbClr val="C00000"/>
                </a:solidFill>
              </a:rPr>
              <a:t>FORMATIVI</a:t>
            </a:r>
            <a:r>
              <a:rPr lang="it-IT" sz="2000" dirty="0">
                <a:solidFill>
                  <a:srgbClr val="C00000"/>
                </a:solidFill>
              </a:rPr>
              <a:t> </a:t>
            </a:r>
            <a:r>
              <a:rPr lang="it-IT" dirty="0"/>
              <a:t>→ tempo dedicato alla formazione, alla ricerca, le modalità di progettazione delle attività formative, individuali e collegiali, l’utilizzo della card </a:t>
            </a:r>
            <a:r>
              <a:rPr lang="it-IT" dirty="0" err="1"/>
              <a:t>ecc</a:t>
            </a:r>
            <a:r>
              <a:rPr lang="it-IT" dirty="0"/>
              <a:t>…</a:t>
            </a:r>
          </a:p>
        </p:txBody>
      </p:sp>
    </p:spTree>
    <p:extLst>
      <p:ext uri="{BB962C8B-B14F-4D97-AF65-F5344CB8AC3E}">
        <p14:creationId xmlns:p14="http://schemas.microsoft.com/office/powerpoint/2010/main" val="23451152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lstStyle/>
          <a:p>
            <a:r>
              <a:rPr lang="it-IT" sz="3600" dirty="0"/>
              <a:t>Come tradurre i comportamenti professionali in crediti</a:t>
            </a:r>
          </a:p>
        </p:txBody>
      </p:sp>
      <p:sp>
        <p:nvSpPr>
          <p:cNvPr id="3" name="Segnaposto contenuto 2"/>
          <p:cNvSpPr>
            <a:spLocks noGrp="1"/>
          </p:cNvSpPr>
          <p:nvPr>
            <p:ph idx="1"/>
          </p:nvPr>
        </p:nvSpPr>
        <p:spPr/>
        <p:txBody>
          <a:bodyPr/>
          <a:lstStyle/>
          <a:p>
            <a:pPr marL="0" indent="0">
              <a:buNone/>
            </a:pPr>
            <a:r>
              <a:rPr lang="it-IT" dirty="0" smtClean="0"/>
              <a:t>CREDITI DIDATTICI</a:t>
            </a:r>
          </a:p>
          <a:p>
            <a:pPr marL="0" indent="0">
              <a:buNone/>
            </a:pPr>
            <a:r>
              <a:rPr lang="it-IT" dirty="0" smtClean="0"/>
              <a:t> </a:t>
            </a:r>
          </a:p>
          <a:p>
            <a:r>
              <a:rPr lang="it-IT" dirty="0" smtClean="0"/>
              <a:t>Organizzare </a:t>
            </a:r>
            <a:r>
              <a:rPr lang="it-IT" dirty="0"/>
              <a:t>le situazioni e gli ambienti di apprendimento </a:t>
            </a:r>
          </a:p>
          <a:p>
            <a:r>
              <a:rPr lang="it-IT" dirty="0" smtClean="0"/>
              <a:t>Gestire </a:t>
            </a:r>
            <a:r>
              <a:rPr lang="it-IT" dirty="0"/>
              <a:t>e coinvolgere la classe nelle situazioni di apprendimento </a:t>
            </a:r>
          </a:p>
          <a:p>
            <a:r>
              <a:rPr lang="it-IT" dirty="0" smtClean="0"/>
              <a:t>Osservare </a:t>
            </a:r>
            <a:r>
              <a:rPr lang="it-IT" dirty="0"/>
              <a:t>e valutare gli studenti, secondo un approccio </a:t>
            </a:r>
            <a:r>
              <a:rPr lang="it-IT" dirty="0" smtClean="0"/>
              <a:t>formativo</a:t>
            </a:r>
            <a:endParaRPr lang="it-IT" dirty="0"/>
          </a:p>
        </p:txBody>
      </p:sp>
      <p:sp>
        <p:nvSpPr>
          <p:cNvPr id="5" name="Freccia a destra 4"/>
          <p:cNvSpPr/>
          <p:nvPr/>
        </p:nvSpPr>
        <p:spPr>
          <a:xfrm>
            <a:off x="3707904" y="1844824"/>
            <a:ext cx="136815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5292080" y="1484784"/>
            <a:ext cx="345638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Prendersi cura degli allievi e della didattica</a:t>
            </a:r>
          </a:p>
        </p:txBody>
      </p:sp>
      <p:sp>
        <p:nvSpPr>
          <p:cNvPr id="7" name="Segnaposto piè di pagina 6"/>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247637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type="title"/>
          </p:nvPr>
        </p:nvSpPr>
        <p:spPr>
          <a:xfrm>
            <a:off x="457200" y="274638"/>
            <a:ext cx="8229600" cy="706437"/>
          </a:xfrm>
        </p:spPr>
        <p:txBody>
          <a:bodyPr/>
          <a:lstStyle/>
          <a:p>
            <a:r>
              <a:rPr lang="it-IT" sz="2000">
                <a:latin typeface="Calibri" charset="0"/>
              </a:rPr>
              <a:t>The teachers’ perspective</a:t>
            </a:r>
            <a:br>
              <a:rPr lang="it-IT" sz="2000">
                <a:latin typeface="Calibri" charset="0"/>
              </a:rPr>
            </a:br>
            <a:r>
              <a:rPr lang="it-IT" sz="2000">
                <a:latin typeface="Calibri" charset="0"/>
              </a:rPr>
              <a:t>(Millwood, 2013)</a:t>
            </a:r>
          </a:p>
        </p:txBody>
      </p:sp>
      <p:pic>
        <p:nvPicPr>
          <p:cNvPr id="15362" name="Picture 4"/>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755650" y="965200"/>
            <a:ext cx="7488238" cy="54991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8229600" cy="5433467"/>
          </a:xfrm>
        </p:spPr>
        <p:txBody>
          <a:bodyPr/>
          <a:lstStyle/>
          <a:p>
            <a:pPr marL="0" indent="0">
              <a:buNone/>
            </a:pPr>
            <a:r>
              <a:rPr lang="it-IT" dirty="0" smtClean="0"/>
              <a:t>CREDITI PROFESSIONALI</a:t>
            </a:r>
          </a:p>
          <a:p>
            <a:pPr marL="0" indent="0">
              <a:buNone/>
            </a:pPr>
            <a:endParaRPr lang="it-IT" dirty="0"/>
          </a:p>
          <a:p>
            <a:pPr marL="0" indent="0">
              <a:buNone/>
            </a:pPr>
            <a:r>
              <a:rPr lang="it-IT" dirty="0"/>
              <a:t>• Dare contributi nel lavoro di équipe </a:t>
            </a:r>
            <a:endParaRPr lang="it-IT" dirty="0" smtClean="0"/>
          </a:p>
          <a:p>
            <a:pPr marL="266700" indent="-266700">
              <a:buNone/>
            </a:pPr>
            <a:r>
              <a:rPr lang="it-IT" dirty="0" smtClean="0"/>
              <a:t>• </a:t>
            </a:r>
            <a:r>
              <a:rPr lang="it-IT" dirty="0"/>
              <a:t>Partecipare all’organizzazione e alla gestione scuola </a:t>
            </a:r>
            <a:endParaRPr lang="it-IT" dirty="0" smtClean="0"/>
          </a:p>
          <a:p>
            <a:pPr marL="266700" indent="-266700">
              <a:buNone/>
            </a:pPr>
            <a:r>
              <a:rPr lang="it-IT" dirty="0" smtClean="0"/>
              <a:t>• </a:t>
            </a:r>
            <a:r>
              <a:rPr lang="it-IT" dirty="0"/>
              <a:t>Impegnarsi nel rapporto </a:t>
            </a:r>
            <a:r>
              <a:rPr lang="it-IT" dirty="0" smtClean="0"/>
              <a:t>con le famiglie </a:t>
            </a:r>
            <a:r>
              <a:rPr lang="it-IT" dirty="0"/>
              <a:t>e gli stakeholder </a:t>
            </a:r>
          </a:p>
        </p:txBody>
      </p:sp>
      <p:sp>
        <p:nvSpPr>
          <p:cNvPr id="5" name="Freccia a destra 4"/>
          <p:cNvSpPr/>
          <p:nvPr/>
        </p:nvSpPr>
        <p:spPr>
          <a:xfrm>
            <a:off x="4572000" y="908720"/>
            <a:ext cx="115212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5796136" y="476672"/>
            <a:ext cx="288032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Prendersi cura della gestione della scuola </a:t>
            </a: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0805155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lstStyle/>
          <a:p>
            <a:pPr marL="0" indent="0">
              <a:buNone/>
            </a:pPr>
            <a:r>
              <a:rPr lang="it-IT" dirty="0"/>
              <a:t>CREDITI </a:t>
            </a:r>
            <a:r>
              <a:rPr lang="it-IT" dirty="0" smtClean="0"/>
              <a:t>FORMATIVI</a:t>
            </a:r>
          </a:p>
          <a:p>
            <a:pPr marL="0" indent="0">
              <a:buNone/>
            </a:pPr>
            <a:endParaRPr lang="it-IT" dirty="0"/>
          </a:p>
          <a:p>
            <a:pPr marL="0" indent="0">
              <a:buNone/>
            </a:pPr>
            <a:r>
              <a:rPr lang="it-IT" dirty="0"/>
              <a:t>• Fare uso di nuove tecnologie </a:t>
            </a:r>
            <a:endParaRPr lang="it-IT" dirty="0" smtClean="0"/>
          </a:p>
          <a:p>
            <a:pPr marL="355600" indent="-355600">
              <a:buNone/>
            </a:pPr>
            <a:r>
              <a:rPr lang="it-IT" dirty="0" smtClean="0"/>
              <a:t>• </a:t>
            </a:r>
            <a:r>
              <a:rPr lang="it-IT" dirty="0"/>
              <a:t>Affrontare i doveri e i problemi etici della scuola </a:t>
            </a:r>
            <a:endParaRPr lang="it-IT" dirty="0" smtClean="0"/>
          </a:p>
          <a:p>
            <a:pPr marL="0" indent="0">
              <a:buNone/>
            </a:pPr>
            <a:r>
              <a:rPr lang="it-IT" dirty="0" smtClean="0"/>
              <a:t>• </a:t>
            </a:r>
            <a:r>
              <a:rPr lang="it-IT" dirty="0"/>
              <a:t>Curare la propria formazione continua</a:t>
            </a:r>
          </a:p>
        </p:txBody>
      </p:sp>
      <p:sp>
        <p:nvSpPr>
          <p:cNvPr id="5" name="Freccia a destra 4"/>
          <p:cNvSpPr/>
          <p:nvPr/>
        </p:nvSpPr>
        <p:spPr>
          <a:xfrm>
            <a:off x="3923928" y="836712"/>
            <a:ext cx="10801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5148064" y="620688"/>
            <a:ext cx="338437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Prendersi cura della propria professionalità </a:t>
            </a: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7135509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b="1" dirty="0"/>
              <a:t>Mariella Spinosi</a:t>
            </a:r>
            <a:br>
              <a:rPr lang="it-IT" sz="2800" b="1" dirty="0"/>
            </a:br>
            <a:r>
              <a:rPr lang="it-IT" sz="2000" dirty="0"/>
              <a:t>una tabella di corrispondenza tra quanto indicato nel punto 3 del comma 129 e la tripartizione degli ex crediti</a:t>
            </a:r>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043608" y="1556792"/>
            <a:ext cx="584372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arrotondato 4"/>
          <p:cNvSpPr/>
          <p:nvPr/>
        </p:nvSpPr>
        <p:spPr>
          <a:xfrm>
            <a:off x="7380312" y="2564904"/>
            <a:ext cx="1368152"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it-IT" sz="1600" b="1" dirty="0"/>
              <a:t>Per ognuno dei 3 aspetti di ogni area si tratta di individuare INDICATORI</a:t>
            </a:r>
          </a:p>
        </p:txBody>
      </p:sp>
      <p:sp>
        <p:nvSpPr>
          <p:cNvPr id="3" name="Segnaposto piè di pagina 2"/>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26731221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825009" y="476250"/>
            <a:ext cx="7493981" cy="564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5876780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5577483"/>
          </a:xfrm>
        </p:spPr>
        <p:txBody>
          <a:bodyPr/>
          <a:lstStyle/>
          <a:p>
            <a:pPr marL="0" indent="0">
              <a:buNone/>
            </a:pPr>
            <a:r>
              <a:rPr lang="it-IT" sz="2000" b="1" i="1" dirty="0" smtClean="0">
                <a:solidFill>
                  <a:srgbClr val="0070C0"/>
                </a:solidFill>
              </a:rPr>
              <a:t>c’è quindi un </a:t>
            </a:r>
            <a:r>
              <a:rPr lang="it-IT" sz="2000" b="1" i="1" dirty="0" smtClean="0">
                <a:solidFill>
                  <a:srgbClr val="0070C0"/>
                </a:solidFill>
              </a:rPr>
              <a:t>altro modo di vedere le cose….</a:t>
            </a:r>
          </a:p>
          <a:p>
            <a:pPr marL="0" indent="0">
              <a:buNone/>
            </a:pPr>
            <a:r>
              <a:rPr lang="it-IT" sz="2000" b="1" dirty="0" smtClean="0">
                <a:solidFill>
                  <a:srgbClr val="C00000"/>
                </a:solidFill>
              </a:rPr>
              <a:t>Area della DIDATTICA</a:t>
            </a:r>
          </a:p>
          <a:p>
            <a:pPr marL="444500" indent="-266700"/>
            <a:r>
              <a:rPr lang="it-IT" sz="1800" dirty="0" smtClean="0"/>
              <a:t>Qualità insegnamento</a:t>
            </a:r>
          </a:p>
          <a:p>
            <a:pPr marL="444500" indent="-266700"/>
            <a:r>
              <a:rPr lang="it-IT" sz="1800" dirty="0" smtClean="0"/>
              <a:t>Risultati ottenuti dal docente (gruppo di docenti)</a:t>
            </a:r>
          </a:p>
          <a:p>
            <a:pPr marL="444500" indent="-266700"/>
            <a:r>
              <a:rPr lang="it-IT" sz="1800" dirty="0" smtClean="0"/>
              <a:t>Successo formativo e scolastico degli alunni</a:t>
            </a:r>
          </a:p>
          <a:p>
            <a:pPr marL="444500" indent="-266700"/>
            <a:endParaRPr lang="it-IT" sz="1800" dirty="0" smtClean="0"/>
          </a:p>
          <a:p>
            <a:pPr marL="0" indent="0">
              <a:buNone/>
            </a:pPr>
            <a:r>
              <a:rPr lang="it-IT" sz="2000" b="1" dirty="0" smtClean="0">
                <a:solidFill>
                  <a:srgbClr val="C00000"/>
                </a:solidFill>
              </a:rPr>
              <a:t>Area della Professionalità</a:t>
            </a:r>
          </a:p>
          <a:p>
            <a:r>
              <a:rPr lang="it-IT" sz="1800" dirty="0" smtClean="0"/>
              <a:t>Contributo miglioramento IS</a:t>
            </a:r>
          </a:p>
          <a:p>
            <a:r>
              <a:rPr lang="it-IT" sz="1800" dirty="0" smtClean="0"/>
              <a:t>Responsabilità assunte nel coordinamento organizzativo</a:t>
            </a:r>
          </a:p>
          <a:p>
            <a:r>
              <a:rPr lang="it-IT" sz="1800" dirty="0" smtClean="0"/>
              <a:t>Collaborazione alla ricerca didattica, alla documentazione                                             e disseminazione buone pratiche</a:t>
            </a:r>
          </a:p>
          <a:p>
            <a:endParaRPr lang="it-IT" sz="1800" dirty="0"/>
          </a:p>
          <a:p>
            <a:pPr marL="0" indent="0">
              <a:buNone/>
            </a:pPr>
            <a:r>
              <a:rPr lang="it-IT" sz="2000" b="1" dirty="0" smtClean="0">
                <a:solidFill>
                  <a:srgbClr val="C00000"/>
                </a:solidFill>
              </a:rPr>
              <a:t>Area della FORMAZIONE</a:t>
            </a:r>
          </a:p>
          <a:p>
            <a:r>
              <a:rPr lang="it-IT" sz="1800" dirty="0" smtClean="0"/>
              <a:t>Innovazione metodologico-didattica</a:t>
            </a:r>
          </a:p>
          <a:p>
            <a:r>
              <a:rPr lang="it-IT" sz="1800" dirty="0" smtClean="0"/>
              <a:t>Responsabilità assunte nel coordinamento didattico</a:t>
            </a:r>
          </a:p>
          <a:p>
            <a:r>
              <a:rPr lang="it-IT" sz="1800" dirty="0" smtClean="0"/>
              <a:t>Responsabilità assunte nella formazione</a:t>
            </a:r>
          </a:p>
          <a:p>
            <a:endParaRPr lang="it-IT" sz="1800" dirty="0" smtClean="0"/>
          </a:p>
        </p:txBody>
      </p:sp>
      <p:sp>
        <p:nvSpPr>
          <p:cNvPr id="5" name="Parentesi graffa chiusa 4"/>
          <p:cNvSpPr/>
          <p:nvPr/>
        </p:nvSpPr>
        <p:spPr>
          <a:xfrm>
            <a:off x="6084168" y="2583890"/>
            <a:ext cx="504056" cy="17281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Freccia a destra 5"/>
          <p:cNvSpPr/>
          <p:nvPr/>
        </p:nvSpPr>
        <p:spPr>
          <a:xfrm>
            <a:off x="6588224" y="337597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7020272" y="2835918"/>
            <a:ext cx="158417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Relazione con </a:t>
            </a:r>
            <a:r>
              <a:rPr lang="it-IT" b="1" dirty="0" err="1" smtClean="0"/>
              <a:t>PdM</a:t>
            </a:r>
            <a:endParaRPr lang="it-IT" b="1" dirty="0"/>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23717855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720080"/>
          </a:xfrm>
        </p:spPr>
        <p:txBody>
          <a:bodyPr/>
          <a:lstStyle/>
          <a:p>
            <a:r>
              <a:rPr lang="it-IT" sz="2800" b="1" dirty="0" smtClean="0"/>
              <a:t>Giancarlo CERINI</a:t>
            </a:r>
            <a:br>
              <a:rPr lang="it-IT" sz="2800" b="1" dirty="0" smtClean="0"/>
            </a:br>
            <a:r>
              <a:rPr lang="it-IT" sz="1800" dirty="0" smtClean="0"/>
              <a:t>I 9 «campi» della L.107/2015, </a:t>
            </a:r>
            <a:r>
              <a:rPr lang="it-IT" sz="1800" dirty="0" err="1" smtClean="0"/>
              <a:t>ri</a:t>
            </a:r>
            <a:r>
              <a:rPr lang="it-IT" sz="1800" dirty="0" smtClean="0"/>
              <a:t>-combinati, indicano 3 aree (tra loro inter-connesse)</a:t>
            </a:r>
            <a:endParaRPr lang="it-IT" sz="1800"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2051720" y="1196752"/>
            <a:ext cx="5379266" cy="487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6432969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lstStyle/>
          <a:p>
            <a:r>
              <a:rPr lang="it-IT" sz="3200" b="1" dirty="0" smtClean="0"/>
              <a:t>Dino CRISTANINI</a:t>
            </a:r>
            <a:endParaRPr lang="it-IT" sz="3200" b="1" dirty="0"/>
          </a:p>
        </p:txBody>
      </p:sp>
      <p:sp>
        <p:nvSpPr>
          <p:cNvPr id="3" name="Segnaposto contenuto 2"/>
          <p:cNvSpPr>
            <a:spLocks noGrp="1"/>
          </p:cNvSpPr>
          <p:nvPr>
            <p:ph idx="1"/>
          </p:nvPr>
        </p:nvSpPr>
        <p:spPr>
          <a:xfrm>
            <a:off x="457200" y="980728"/>
            <a:ext cx="8229600" cy="5145435"/>
          </a:xfrm>
        </p:spPr>
        <p:txBody>
          <a:bodyPr/>
          <a:lstStyle/>
          <a:p>
            <a:pPr marL="0" indent="0">
              <a:buNone/>
            </a:pPr>
            <a:r>
              <a:rPr lang="it-IT" sz="1800" dirty="0" smtClean="0"/>
              <a:t>Il c.120 della L.107/2015 indica, di fatto, 10 dimensioni (aree/aspetti) del MERITO:</a:t>
            </a:r>
            <a:endParaRPr lang="it-IT" sz="1200" dirty="0" smtClean="0"/>
          </a:p>
          <a:p>
            <a:pPr marL="0" indent="0">
              <a:buNone/>
            </a:pPr>
            <a:endParaRPr lang="it-IT" sz="1800" dirty="0" smtClean="0"/>
          </a:p>
          <a:p>
            <a:pPr marL="804863">
              <a:buFont typeface="+mj-lt"/>
              <a:buAutoNum type="arabicPeriod"/>
            </a:pPr>
            <a:r>
              <a:rPr lang="it-IT" sz="2000" dirty="0" smtClean="0"/>
              <a:t>QUALITA’ INSEGNAMENTO</a:t>
            </a:r>
          </a:p>
          <a:p>
            <a:pPr marL="804863">
              <a:buFont typeface="+mj-lt"/>
              <a:buAutoNum type="arabicPeriod"/>
            </a:pPr>
            <a:r>
              <a:rPr lang="it-IT" sz="2000" dirty="0" smtClean="0"/>
              <a:t>CONTRIBUTO AL MIGLIORAMENTO DELL’IS</a:t>
            </a:r>
          </a:p>
          <a:p>
            <a:pPr marL="804863">
              <a:buFont typeface="+mj-lt"/>
              <a:buAutoNum type="arabicPeriod"/>
            </a:pPr>
            <a:r>
              <a:rPr lang="it-IT" sz="2000" dirty="0" smtClean="0"/>
              <a:t>SUCCESSO FORMATIVO ALUNNI</a:t>
            </a:r>
          </a:p>
          <a:p>
            <a:pPr marL="804863">
              <a:buFont typeface="+mj-lt"/>
              <a:buAutoNum type="arabicPeriod"/>
            </a:pPr>
            <a:r>
              <a:rPr lang="it-IT" sz="2000" dirty="0" smtClean="0"/>
              <a:t>RISULTATI OTTENUTI IN RELAZIONE AL POTENZIAMENTO DELLE COMPETENZE</a:t>
            </a:r>
          </a:p>
          <a:p>
            <a:pPr marL="804863">
              <a:buFont typeface="+mj-lt"/>
              <a:buAutoNum type="arabicPeriod"/>
            </a:pPr>
            <a:r>
              <a:rPr lang="it-IT" sz="2000" dirty="0" smtClean="0"/>
              <a:t>INNOVAZIONE DIDATTICA E METODOLOGICA</a:t>
            </a:r>
          </a:p>
          <a:p>
            <a:pPr marL="804863">
              <a:buFont typeface="+mj-lt"/>
              <a:buAutoNum type="arabicPeriod"/>
            </a:pPr>
            <a:r>
              <a:rPr lang="it-IT" sz="2000" dirty="0" smtClean="0"/>
              <a:t>COLLABORAZIONE ALLA RICERCA DIDATTICA</a:t>
            </a:r>
          </a:p>
          <a:p>
            <a:pPr marL="804863">
              <a:buFont typeface="+mj-lt"/>
              <a:buAutoNum type="arabicPeriod"/>
            </a:pPr>
            <a:r>
              <a:rPr lang="it-IT" sz="2000" dirty="0" smtClean="0"/>
              <a:t>DOCUMENTAZIONE E DIFFUSIONE BUONE PRATICHE</a:t>
            </a:r>
          </a:p>
          <a:p>
            <a:pPr marL="804863">
              <a:buFont typeface="+mj-lt"/>
              <a:buAutoNum type="arabicPeriod"/>
            </a:pPr>
            <a:r>
              <a:rPr lang="it-IT" sz="2000" dirty="0" smtClean="0"/>
              <a:t>RESPONSABILITA’ ASSUNTE NEL COORDINAMENTO ORGANIZZATIVO</a:t>
            </a:r>
          </a:p>
          <a:p>
            <a:pPr marL="804863">
              <a:buFont typeface="+mj-lt"/>
              <a:buAutoNum type="arabicPeriod"/>
            </a:pPr>
            <a:r>
              <a:rPr lang="it-IT" sz="2000" dirty="0"/>
              <a:t>RESPONSABILITA’ ASSUNTE NEL </a:t>
            </a:r>
            <a:r>
              <a:rPr lang="it-IT" sz="2000" dirty="0" smtClean="0"/>
              <a:t>COORDINAMENTO DIDATTICO</a:t>
            </a:r>
          </a:p>
          <a:p>
            <a:pPr marL="804863">
              <a:buFont typeface="+mj-lt"/>
              <a:buAutoNum type="arabicPeriod"/>
            </a:pPr>
            <a:r>
              <a:rPr lang="it-IT" sz="2000" dirty="0"/>
              <a:t>RESPONSABILITA’ ASSUNTE </a:t>
            </a:r>
            <a:r>
              <a:rPr lang="it-IT" sz="2000" dirty="0" smtClean="0"/>
              <a:t>NELLA FORMAZIONE DEL PERSONALE</a:t>
            </a:r>
          </a:p>
          <a:p>
            <a:pPr>
              <a:buFont typeface="+mj-lt"/>
              <a:buAutoNum type="arabicPeriod"/>
            </a:pPr>
            <a:endParaRPr lang="it-IT" sz="2000" dirty="0"/>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19249416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RAGGRUPPAMENTI IN 3 AREE</a:t>
            </a:r>
            <a:endParaRPr lang="it-IT" dirty="0"/>
          </a:p>
        </p:txBody>
      </p:sp>
      <p:sp>
        <p:nvSpPr>
          <p:cNvPr id="3" name="Segnaposto contenuto 2"/>
          <p:cNvSpPr>
            <a:spLocks noGrp="1"/>
          </p:cNvSpPr>
          <p:nvPr>
            <p:ph idx="1"/>
          </p:nvPr>
        </p:nvSpPr>
        <p:spPr>
          <a:xfrm>
            <a:off x="457200" y="1600201"/>
            <a:ext cx="8229600" cy="3268960"/>
          </a:xfrm>
        </p:spPr>
        <p:txBody>
          <a:bodyPr/>
          <a:lstStyle/>
          <a:p>
            <a:pPr marL="985838" indent="-514350">
              <a:buFont typeface="+mj-lt"/>
              <a:buAutoNum type="arabicPeriod"/>
            </a:pPr>
            <a:r>
              <a:rPr lang="it-IT" dirty="0" smtClean="0"/>
              <a:t>QUALITA’ AZIONE DIDATTICA E RISULTATI OTTENUTI</a:t>
            </a:r>
          </a:p>
          <a:p>
            <a:pPr marL="985838" indent="-514350">
              <a:buFont typeface="+mj-lt"/>
              <a:buAutoNum type="arabicPeriod"/>
            </a:pPr>
            <a:r>
              <a:rPr lang="it-IT" dirty="0" smtClean="0"/>
              <a:t>CONTRIBUTO SVILUPPO PROFESSIONALE</a:t>
            </a:r>
          </a:p>
          <a:p>
            <a:pPr marL="985838" indent="-514350">
              <a:buFont typeface="+mj-lt"/>
              <a:buAutoNum type="arabicPeriod"/>
            </a:pPr>
            <a:r>
              <a:rPr lang="it-IT" dirty="0" smtClean="0"/>
              <a:t>CONTRIBUTO FUNZIONAMENTO ORGANIZZATIVO</a:t>
            </a:r>
            <a:endParaRPr lang="it-IT" dirty="0"/>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8380213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lstStyle/>
          <a:p>
            <a:r>
              <a:rPr lang="it-IT" sz="3200" dirty="0" smtClean="0"/>
              <a:t>Nell’individuazione degli INDICATORI occorre:</a:t>
            </a:r>
            <a:endParaRPr lang="it-IT" sz="3200" dirty="0"/>
          </a:p>
        </p:txBody>
      </p:sp>
      <p:sp>
        <p:nvSpPr>
          <p:cNvPr id="3" name="Segnaposto contenuto 2"/>
          <p:cNvSpPr>
            <a:spLocks noGrp="1"/>
          </p:cNvSpPr>
          <p:nvPr>
            <p:ph idx="1"/>
          </p:nvPr>
        </p:nvSpPr>
        <p:spPr>
          <a:xfrm>
            <a:off x="457200" y="1484784"/>
            <a:ext cx="8229600" cy="4641379"/>
          </a:xfrm>
        </p:spPr>
        <p:txBody>
          <a:bodyPr/>
          <a:lstStyle/>
          <a:p>
            <a:pPr marL="893763"/>
            <a:r>
              <a:rPr lang="it-IT" dirty="0" smtClean="0"/>
              <a:t>Considerare la loro </a:t>
            </a:r>
            <a:r>
              <a:rPr lang="it-IT" b="1" dirty="0" smtClean="0">
                <a:solidFill>
                  <a:srgbClr val="C00000"/>
                </a:solidFill>
              </a:rPr>
              <a:t>VALIDITA’</a:t>
            </a:r>
            <a:r>
              <a:rPr lang="it-IT" dirty="0" smtClean="0"/>
              <a:t> (capacità di rappresentare ciò che dovrebbero indicare)</a:t>
            </a:r>
          </a:p>
          <a:p>
            <a:pPr marL="893763"/>
            <a:r>
              <a:rPr lang="it-IT" dirty="0" smtClean="0"/>
              <a:t>Accertare che in relazione a ciascuno di essi esistano </a:t>
            </a:r>
            <a:r>
              <a:rPr lang="it-IT" b="1" dirty="0" smtClean="0">
                <a:solidFill>
                  <a:srgbClr val="C00000"/>
                </a:solidFill>
              </a:rPr>
              <a:t>DATI AFFIDABILI </a:t>
            </a:r>
            <a:r>
              <a:rPr lang="it-IT" dirty="0" smtClean="0"/>
              <a:t>e/o facilmente acquisibili</a:t>
            </a:r>
          </a:p>
          <a:p>
            <a:pPr marL="0" indent="0">
              <a:buNone/>
            </a:pPr>
            <a:endParaRPr lang="it-IT" dirty="0"/>
          </a:p>
          <a:p>
            <a:pPr marL="0" indent="0" algn="ctr">
              <a:buNone/>
            </a:pPr>
            <a:r>
              <a:rPr lang="it-IT" i="1" dirty="0"/>
              <a:t>r</a:t>
            </a:r>
            <a:r>
              <a:rPr lang="it-IT" i="1" dirty="0" smtClean="0"/>
              <a:t>icordandosi che non sempre le cose più facili da misurare sono anche le più importanti</a:t>
            </a:r>
            <a:endParaRPr lang="it-IT" i="1" dirty="0"/>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4061440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lstStyle/>
          <a:p>
            <a:r>
              <a:rPr lang="it-IT" sz="3200" b="1" dirty="0" smtClean="0">
                <a:solidFill>
                  <a:srgbClr val="C00000"/>
                </a:solidFill>
              </a:rPr>
              <a:t>QUALITA’ DIDATTICA</a:t>
            </a:r>
            <a:endParaRPr lang="it-IT" sz="3200" b="1" dirty="0">
              <a:solidFill>
                <a:srgbClr val="C00000"/>
              </a:solidFill>
            </a:endParaRPr>
          </a:p>
        </p:txBody>
      </p:sp>
      <p:sp>
        <p:nvSpPr>
          <p:cNvPr id="3" name="Segnaposto contenuto 2"/>
          <p:cNvSpPr>
            <a:spLocks noGrp="1"/>
          </p:cNvSpPr>
          <p:nvPr>
            <p:ph idx="1"/>
          </p:nvPr>
        </p:nvSpPr>
        <p:spPr>
          <a:xfrm>
            <a:off x="457200" y="1124744"/>
            <a:ext cx="8229600" cy="5001419"/>
          </a:xfrm>
        </p:spPr>
        <p:txBody>
          <a:bodyPr/>
          <a:lstStyle/>
          <a:p>
            <a:r>
              <a:rPr lang="it-IT" sz="1800" b="1" dirty="0" smtClean="0"/>
              <a:t>PROGETTAZIONE</a:t>
            </a:r>
            <a:r>
              <a:rPr lang="it-IT" sz="1800" dirty="0" smtClean="0"/>
              <a:t> (PTOF, curricolo, progettazione collegiale, progettazione individuale, progettazione funzionale allo sviluppo di competenze…)</a:t>
            </a:r>
          </a:p>
          <a:p>
            <a:r>
              <a:rPr lang="it-IT" sz="1800" b="1" dirty="0" smtClean="0"/>
              <a:t>ORGANIZZAZIONE AMBIENTE DI APPRENDIMENTO </a:t>
            </a:r>
            <a:r>
              <a:rPr lang="it-IT" sz="1800" dirty="0" smtClean="0"/>
              <a:t>– curricolo materiale (tempi e ritmi attività, metodologie didattiche, organizzazione spazio, strumentazione didattica…motivazione delle scelte in relazione alla efficacia per l’apprendimento)</a:t>
            </a:r>
          </a:p>
          <a:p>
            <a:r>
              <a:rPr lang="it-IT" sz="1800" b="1" dirty="0" smtClean="0"/>
              <a:t>CONDUZIONE PROCESSI INS./APPR.</a:t>
            </a:r>
            <a:r>
              <a:rPr lang="it-IT" sz="1800" dirty="0" smtClean="0"/>
              <a:t> (riconoscere modalità di apprendimento, conoscere strategie, metodologie e pratiche didattiche e sapere scegliere quelle più adeguate per la promozione e lo sviluppo di apprendimenti e competenze in chiave inclusiva …per tutti in un dato contesto)</a:t>
            </a:r>
          </a:p>
          <a:p>
            <a:r>
              <a:rPr lang="it-IT" sz="1800" b="1" dirty="0" smtClean="0"/>
              <a:t>INNOVAZIONE METODOLOGICO-DIDATTICA </a:t>
            </a:r>
            <a:r>
              <a:rPr lang="it-IT" sz="1800" dirty="0" smtClean="0"/>
              <a:t>(tutto quello che non è lezione frontale-trasmissiva, uso delle TIC, applicazione innovazioni, proprie e altrui) </a:t>
            </a:r>
          </a:p>
          <a:p>
            <a:r>
              <a:rPr lang="it-IT" sz="1800" b="1" dirty="0" smtClean="0"/>
              <a:t>GESTIONE GRUPPO </a:t>
            </a:r>
            <a:r>
              <a:rPr lang="it-IT" sz="1800" dirty="0" smtClean="0"/>
              <a:t>(clima socio-relazionale positivo, motivazione e </a:t>
            </a:r>
            <a:r>
              <a:rPr lang="it-IT" sz="1800" dirty="0" err="1" smtClean="0"/>
              <a:t>empowerment</a:t>
            </a:r>
            <a:r>
              <a:rPr lang="it-IT" sz="1800" dirty="0" smtClean="0"/>
              <a:t>)</a:t>
            </a:r>
          </a:p>
          <a:p>
            <a:r>
              <a:rPr lang="it-IT" sz="1800" b="1" dirty="0" smtClean="0"/>
              <a:t>USO FORMATIVO DELLA VALUTAZIONE </a:t>
            </a:r>
            <a:r>
              <a:rPr lang="it-IT" sz="1800" dirty="0" smtClean="0"/>
              <a:t>(quando restituisce in-formazione allo studente, quando genera funzione pro-attiva, ossia sentimento di auto-efficacia)</a:t>
            </a:r>
            <a:endParaRPr lang="it-IT" sz="1800" b="1" dirty="0" smtClean="0"/>
          </a:p>
          <a:p>
            <a:pPr marL="0" indent="0">
              <a:buNone/>
            </a:pPr>
            <a:endParaRPr lang="it-IT" sz="1800" dirty="0" smtClean="0"/>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243853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p:nvPr>
        </p:nvSpPr>
        <p:spPr/>
        <p:txBody>
          <a:bodyPr/>
          <a:lstStyle/>
          <a:p>
            <a:r>
              <a:rPr lang="it-IT" dirty="0">
                <a:latin typeface="Calibri" charset="0"/>
              </a:rPr>
              <a:t>Umberto </a:t>
            </a:r>
            <a:r>
              <a:rPr lang="it-IT" dirty="0" smtClean="0">
                <a:latin typeface="Calibri" charset="0"/>
              </a:rPr>
              <a:t>Margiotta</a:t>
            </a:r>
            <a:endParaRPr lang="it-IT" dirty="0">
              <a:latin typeface="Calibri" charset="0"/>
            </a:endParaRPr>
          </a:p>
        </p:txBody>
      </p:sp>
      <p:sp>
        <p:nvSpPr>
          <p:cNvPr id="3" name="Segnaposto contenuto 2"/>
          <p:cNvSpPr>
            <a:spLocks noGrp="1"/>
          </p:cNvSpPr>
          <p:nvPr>
            <p:ph idx="1"/>
          </p:nvPr>
        </p:nvSpPr>
        <p:spPr/>
        <p:txBody>
          <a:bodyPr rtlCol="0">
            <a:normAutofit fontScale="92500"/>
          </a:bodyPr>
          <a:lstStyle/>
          <a:p>
            <a:pPr marL="0" indent="0" fontAlgn="auto">
              <a:spcAft>
                <a:spcPts val="0"/>
              </a:spcAft>
              <a:buFont typeface="Arial" panose="020B0604020202020204" pitchFamily="34" charset="0"/>
              <a:buNone/>
              <a:defRPr/>
            </a:pPr>
            <a:r>
              <a:rPr lang="it-IT" b="1" dirty="0">
                <a:ea typeface="+mn-ea"/>
                <a:cs typeface="+mn-cs"/>
              </a:rPr>
              <a:t>Le tre </a:t>
            </a:r>
            <a:r>
              <a:rPr lang="it-IT" b="1" dirty="0" smtClean="0">
                <a:ea typeface="+mn-ea"/>
                <a:cs typeface="+mn-cs"/>
              </a:rPr>
              <a:t>macro-aree </a:t>
            </a:r>
            <a:r>
              <a:rPr lang="it-IT" b="1" dirty="0">
                <a:ea typeface="+mn-ea"/>
                <a:cs typeface="+mn-cs"/>
              </a:rPr>
              <a:t>dei </a:t>
            </a:r>
            <a:r>
              <a:rPr lang="it-IT" b="1" dirty="0" err="1">
                <a:ea typeface="+mn-ea"/>
                <a:cs typeface="+mn-cs"/>
              </a:rPr>
              <a:t>saperi</a:t>
            </a:r>
            <a:r>
              <a:rPr lang="it-IT" b="1" dirty="0">
                <a:ea typeface="+mn-ea"/>
                <a:cs typeface="+mn-cs"/>
              </a:rPr>
              <a:t>, dei comportamenti e delle padronanze, che vanno pensate come obiettivi da traguardare per lo studente, rappresentano </a:t>
            </a:r>
            <a:r>
              <a:rPr lang="it-IT" b="1" dirty="0" smtClean="0">
                <a:ea typeface="+mn-ea"/>
                <a:cs typeface="+mn-cs"/>
              </a:rPr>
              <a:t>le </a:t>
            </a:r>
            <a:r>
              <a:rPr lang="it-IT" b="1" dirty="0">
                <a:ea typeface="+mn-ea"/>
                <a:cs typeface="+mn-cs"/>
              </a:rPr>
              <a:t>competenze esperte di cui l’insegnante è in possesso (o dovrebbe esserlo), e si esplicitano in questi termini: </a:t>
            </a:r>
            <a:endParaRPr lang="it-IT" b="1" dirty="0" smtClean="0">
              <a:ea typeface="+mn-ea"/>
              <a:cs typeface="+mn-cs"/>
            </a:endParaRPr>
          </a:p>
          <a:p>
            <a:pPr fontAlgn="auto">
              <a:spcAft>
                <a:spcPts val="0"/>
              </a:spcAft>
              <a:buFont typeface="Arial" panose="020B0604020202020204" pitchFamily="34" charset="0"/>
              <a:buChar char="•"/>
              <a:defRPr/>
            </a:pPr>
            <a:r>
              <a:rPr lang="it-IT" b="1" dirty="0" smtClean="0">
                <a:ea typeface="+mn-ea"/>
                <a:cs typeface="+mn-cs"/>
              </a:rPr>
              <a:t>SAPERI</a:t>
            </a:r>
          </a:p>
          <a:p>
            <a:pPr fontAlgn="auto">
              <a:spcAft>
                <a:spcPts val="0"/>
              </a:spcAft>
              <a:buFont typeface="Arial" panose="020B0604020202020204" pitchFamily="34" charset="0"/>
              <a:buChar char="•"/>
              <a:defRPr/>
            </a:pPr>
            <a:r>
              <a:rPr lang="it-IT" b="1" dirty="0" smtClean="0">
                <a:ea typeface="+mn-ea"/>
                <a:cs typeface="+mn-cs"/>
              </a:rPr>
              <a:t>ATTEGGIAMENTI</a:t>
            </a:r>
          </a:p>
          <a:p>
            <a:pPr fontAlgn="auto">
              <a:spcAft>
                <a:spcPts val="0"/>
              </a:spcAft>
              <a:buFont typeface="Arial" panose="020B0604020202020204" pitchFamily="34" charset="0"/>
              <a:buChar char="•"/>
              <a:defRPr/>
            </a:pPr>
            <a:r>
              <a:rPr lang="it-IT" b="1" dirty="0" smtClean="0">
                <a:ea typeface="+mn-ea"/>
                <a:cs typeface="+mn-cs"/>
              </a:rPr>
              <a:t>PADRONANZE </a:t>
            </a:r>
            <a:r>
              <a:rPr lang="it-IT" sz="1050" i="1" dirty="0" smtClean="0">
                <a:ea typeface="+mn-ea"/>
                <a:cs typeface="+mn-cs"/>
              </a:rPr>
              <a:t>(si </a:t>
            </a:r>
            <a:r>
              <a:rPr lang="it-IT" sz="1050" i="1" dirty="0">
                <a:ea typeface="+mn-ea"/>
                <a:cs typeface="+mn-cs"/>
              </a:rPr>
              <a:t>veda </a:t>
            </a:r>
            <a:r>
              <a:rPr lang="it-IT" sz="1050" i="1" dirty="0" err="1">
                <a:ea typeface="+mn-ea"/>
                <a:cs typeface="+mn-cs"/>
              </a:rPr>
              <a:t>U.Margiotta</a:t>
            </a:r>
            <a:r>
              <a:rPr lang="it-IT" sz="1050" i="1" dirty="0">
                <a:ea typeface="+mn-ea"/>
                <a:cs typeface="+mn-cs"/>
              </a:rPr>
              <a:t>, Profili formativi e sistemi di padronanza </a:t>
            </a:r>
            <a:r>
              <a:rPr lang="it-IT" sz="1050" i="1" dirty="0" smtClean="0">
                <a:ea typeface="+mn-ea"/>
                <a:cs typeface="+mn-cs"/>
              </a:rPr>
              <a:t>nell’insegnamento)</a:t>
            </a:r>
            <a:endParaRPr lang="it-IT" sz="1050" i="1" dirty="0">
              <a:ea typeface="+mn-ea"/>
              <a:cs typeface="+mn-cs"/>
            </a:endParaRPr>
          </a:p>
          <a:p>
            <a:pPr fontAlgn="auto">
              <a:spcAft>
                <a:spcPts val="0"/>
              </a:spcAft>
              <a:buFont typeface="Arial" panose="020B0604020202020204" pitchFamily="34" charset="0"/>
              <a:buChar char="•"/>
              <a:defRPr/>
            </a:pPr>
            <a:endParaRPr lang="it-IT" dirty="0">
              <a:ea typeface="+mn-ea"/>
              <a:cs typeface="+mn-cs"/>
            </a:endParaRP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
        <p:nvSpPr>
          <p:cNvPr id="4" name="Ovale 3"/>
          <p:cNvSpPr/>
          <p:nvPr/>
        </p:nvSpPr>
        <p:spPr>
          <a:xfrm>
            <a:off x="683568" y="4941168"/>
            <a:ext cx="3024336"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dirty="0" smtClean="0"/>
              <a:t>Contributo sviluppo (comunità) professionale</a:t>
            </a:r>
            <a:endParaRPr lang="it-IT" sz="3200" b="1" dirty="0"/>
          </a:p>
        </p:txBody>
      </p:sp>
      <p:sp>
        <p:nvSpPr>
          <p:cNvPr id="3" name="Segnaposto contenuto 2"/>
          <p:cNvSpPr>
            <a:spLocks noGrp="1"/>
          </p:cNvSpPr>
          <p:nvPr>
            <p:ph idx="1"/>
          </p:nvPr>
        </p:nvSpPr>
        <p:spPr>
          <a:xfrm>
            <a:off x="457200" y="1412776"/>
            <a:ext cx="8229600" cy="4713387"/>
          </a:xfrm>
        </p:spPr>
        <p:txBody>
          <a:bodyPr/>
          <a:lstStyle/>
          <a:p>
            <a:pPr marL="893763"/>
            <a:r>
              <a:rPr lang="it-IT" sz="2400" dirty="0" smtClean="0"/>
              <a:t>INCARICHI TUTORING</a:t>
            </a:r>
          </a:p>
          <a:p>
            <a:pPr marL="893763"/>
            <a:r>
              <a:rPr lang="it-IT" sz="2400" dirty="0" smtClean="0"/>
              <a:t>PRODUZIONE E MESSA IN COMUNE MATERIALI DIDATTICI</a:t>
            </a:r>
          </a:p>
          <a:p>
            <a:pPr marL="893763"/>
            <a:r>
              <a:rPr lang="it-IT" sz="2400" dirty="0" smtClean="0"/>
              <a:t>CONSULENZA AI COLLEGHI</a:t>
            </a:r>
          </a:p>
          <a:p>
            <a:pPr marL="893763"/>
            <a:r>
              <a:rPr lang="it-IT" sz="2400" dirty="0" smtClean="0"/>
              <a:t>FORMAZIONE AI COLLEGHI</a:t>
            </a:r>
          </a:p>
          <a:p>
            <a:pPr marL="550863" indent="0">
              <a:buNone/>
            </a:pPr>
            <a:r>
              <a:rPr lang="it-IT" sz="2400" dirty="0" smtClean="0"/>
              <a:t>ATTEGGIAMENTI</a:t>
            </a:r>
          </a:p>
          <a:p>
            <a:pPr marL="893763"/>
            <a:r>
              <a:rPr lang="it-IT" sz="2400" dirty="0" smtClean="0"/>
              <a:t>Spirito di iniziativa</a:t>
            </a:r>
          </a:p>
          <a:p>
            <a:pPr marL="893763"/>
            <a:r>
              <a:rPr lang="it-IT" sz="2400" dirty="0" smtClean="0"/>
              <a:t>Perseveranza, continuità</a:t>
            </a:r>
          </a:p>
          <a:p>
            <a:pPr marL="893763"/>
            <a:r>
              <a:rPr lang="it-IT" sz="2400" dirty="0" smtClean="0"/>
              <a:t>Collaborazione, relazione positiva</a:t>
            </a:r>
          </a:p>
          <a:p>
            <a:pPr marL="893763"/>
            <a:r>
              <a:rPr lang="it-IT" sz="2400" dirty="0" smtClean="0"/>
              <a:t>Flessibilità, relazione costruttiva rispetto alle difficoltà (atteggiamento verso NOVITA’ e IMPREVISTI)</a:t>
            </a:r>
          </a:p>
        </p:txBody>
      </p:sp>
      <p:sp>
        <p:nvSpPr>
          <p:cNvPr id="5" name="Freccia circolare a destra 4"/>
          <p:cNvSpPr/>
          <p:nvPr/>
        </p:nvSpPr>
        <p:spPr>
          <a:xfrm>
            <a:off x="611560" y="2348880"/>
            <a:ext cx="360040" cy="12241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Parentesi graffa aperta 5"/>
          <p:cNvSpPr/>
          <p:nvPr/>
        </p:nvSpPr>
        <p:spPr>
          <a:xfrm>
            <a:off x="971600" y="1484784"/>
            <a:ext cx="72008"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Segnaposto piè di pagina 6"/>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23274078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considerazione</a:t>
            </a:r>
            <a:endParaRPr lang="it-IT" dirty="0"/>
          </a:p>
        </p:txBody>
      </p:sp>
      <p:sp>
        <p:nvSpPr>
          <p:cNvPr id="3" name="Segnaposto contenuto 2"/>
          <p:cNvSpPr>
            <a:spLocks noGrp="1"/>
          </p:cNvSpPr>
          <p:nvPr>
            <p:ph idx="1"/>
          </p:nvPr>
        </p:nvSpPr>
        <p:spPr>
          <a:xfrm>
            <a:off x="457200" y="1268760"/>
            <a:ext cx="8229600" cy="4857403"/>
          </a:xfrm>
        </p:spPr>
        <p:txBody>
          <a:bodyPr/>
          <a:lstStyle/>
          <a:p>
            <a:pPr marL="0" indent="0">
              <a:buNone/>
            </a:pPr>
            <a:r>
              <a:rPr lang="it-IT" sz="2800" dirty="0" smtClean="0"/>
              <a:t>Per accedere alla PREMIALITA’ non è sufficiente essere un «BUON INSEGNANTE».</a:t>
            </a:r>
          </a:p>
          <a:p>
            <a:pPr marL="0" indent="0">
              <a:buNone/>
            </a:pPr>
            <a:r>
              <a:rPr lang="it-IT" sz="2800" b="1" dirty="0" smtClean="0">
                <a:solidFill>
                  <a:srgbClr val="C00000"/>
                </a:solidFill>
              </a:rPr>
              <a:t>Ci deve essere l’EVIDENZA della ricaduta qualitativa sulla COMUNITA’ PROFESSIONALE</a:t>
            </a:r>
            <a:r>
              <a:rPr lang="it-IT" sz="2800" dirty="0" smtClean="0"/>
              <a:t>.</a:t>
            </a:r>
          </a:p>
          <a:p>
            <a:pPr marL="0" indent="0">
              <a:buNone/>
            </a:pPr>
            <a:r>
              <a:rPr lang="it-IT" sz="2800" dirty="0" smtClean="0"/>
              <a:t>Non il «genio isolato» quindi, ma colui che contribuisce in modo determinante alla «impresa comune della scuola».</a:t>
            </a:r>
          </a:p>
          <a:p>
            <a:pPr marL="0" indent="0">
              <a:buNone/>
            </a:pPr>
            <a:r>
              <a:rPr lang="it-IT" sz="2800" dirty="0" smtClean="0"/>
              <a:t>Non basta la semplice REPUTAZIONE, ma occorre che questa venga spesa per la scuola, per la comunità professionale.</a:t>
            </a:r>
            <a:endParaRPr lang="it-IT" sz="2800" dirty="0"/>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17831242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lstStyle/>
          <a:p>
            <a:r>
              <a:rPr lang="it-IT" sz="3200" dirty="0" smtClean="0"/>
              <a:t>Silvano TAGLIAGAMBE</a:t>
            </a:r>
            <a:endParaRPr lang="it-IT" sz="3200" dirty="0"/>
          </a:p>
        </p:txBody>
      </p:sp>
      <p:sp>
        <p:nvSpPr>
          <p:cNvPr id="3" name="Segnaposto contenuto 2"/>
          <p:cNvSpPr>
            <a:spLocks noGrp="1"/>
          </p:cNvSpPr>
          <p:nvPr>
            <p:ph idx="1"/>
          </p:nvPr>
        </p:nvSpPr>
        <p:spPr>
          <a:xfrm>
            <a:off x="457200" y="980728"/>
            <a:ext cx="8229600" cy="5145435"/>
          </a:xfrm>
        </p:spPr>
        <p:txBody>
          <a:bodyPr/>
          <a:lstStyle/>
          <a:p>
            <a:pPr marL="0" indent="0">
              <a:buNone/>
            </a:pPr>
            <a:r>
              <a:rPr lang="it-IT" dirty="0" smtClean="0"/>
              <a:t>Dall’INDIVIDUO</a:t>
            </a:r>
          </a:p>
          <a:p>
            <a:pPr marL="0" indent="0">
              <a:buNone/>
            </a:pPr>
            <a:endParaRPr lang="it-IT" dirty="0"/>
          </a:p>
          <a:p>
            <a:pPr marL="0" indent="0">
              <a:buNone/>
            </a:pPr>
            <a:endParaRPr lang="it-IT" dirty="0" smtClean="0"/>
          </a:p>
          <a:p>
            <a:pPr marL="0" indent="0">
              <a:buNone/>
            </a:pPr>
            <a:r>
              <a:rPr lang="it-IT" dirty="0" smtClean="0"/>
              <a:t>Ad un MULTI-VIDUO</a:t>
            </a:r>
          </a:p>
          <a:p>
            <a:pPr marL="0" indent="0">
              <a:buNone/>
            </a:pPr>
            <a:endParaRPr lang="it-IT" dirty="0"/>
          </a:p>
          <a:p>
            <a:pPr marL="0" indent="0">
              <a:buNone/>
            </a:pPr>
            <a:endParaRPr lang="it-IT" dirty="0" smtClean="0"/>
          </a:p>
          <a:p>
            <a:pPr marL="0" indent="0">
              <a:buNone/>
            </a:pPr>
            <a:r>
              <a:rPr lang="it-IT" sz="1600" dirty="0" smtClean="0"/>
              <a:t>Trova espressione concreta nel concetto di</a:t>
            </a:r>
          </a:p>
          <a:p>
            <a:pPr marL="0" indent="0">
              <a:buNone/>
            </a:pPr>
            <a:r>
              <a:rPr lang="it-IT" sz="2800" dirty="0" smtClean="0"/>
              <a:t>COMUNITA’ DI PRATICA</a:t>
            </a:r>
            <a:endParaRPr lang="it-IT" sz="1400" dirty="0"/>
          </a:p>
          <a:p>
            <a:pPr marL="0" indent="0">
              <a:buNone/>
            </a:pPr>
            <a:r>
              <a:rPr lang="it-IT" sz="1400" dirty="0" smtClean="0"/>
              <a:t>  «APPRENDIMENTO ORGANIZZATIVO»</a:t>
            </a:r>
            <a:endParaRPr lang="it-IT" sz="2800" dirty="0" smtClean="0"/>
          </a:p>
          <a:p>
            <a:pPr marL="0" indent="0">
              <a:buNone/>
            </a:pPr>
            <a:r>
              <a:rPr lang="it-IT" sz="2800" dirty="0" smtClean="0"/>
              <a:t> </a:t>
            </a:r>
            <a:endParaRPr lang="it-IT" sz="2800" dirty="0"/>
          </a:p>
        </p:txBody>
      </p:sp>
      <p:sp>
        <p:nvSpPr>
          <p:cNvPr id="5" name="Freccia in giù 4"/>
          <p:cNvSpPr/>
          <p:nvPr/>
        </p:nvSpPr>
        <p:spPr>
          <a:xfrm>
            <a:off x="1763688" y="1556792"/>
            <a:ext cx="50405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3275856" y="1268760"/>
            <a:ext cx="108012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arrotondato 6"/>
          <p:cNvSpPr/>
          <p:nvPr/>
        </p:nvSpPr>
        <p:spPr>
          <a:xfrm>
            <a:off x="4499992" y="980728"/>
            <a:ext cx="417646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Traduzione latina dal greco ATOMON, l’indivisibile, perché compatto e unitario in termini di identità psichica e logica</a:t>
            </a:r>
            <a:endParaRPr lang="it-IT" dirty="0"/>
          </a:p>
        </p:txBody>
      </p:sp>
      <p:sp>
        <p:nvSpPr>
          <p:cNvPr id="8" name="Freccia a destra 7"/>
          <p:cNvSpPr/>
          <p:nvPr/>
        </p:nvSpPr>
        <p:spPr>
          <a:xfrm>
            <a:off x="3995936" y="2996952"/>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arrotondato 8"/>
          <p:cNvSpPr/>
          <p:nvPr/>
        </p:nvSpPr>
        <p:spPr>
          <a:xfrm>
            <a:off x="4644509" y="2492896"/>
            <a:ext cx="417646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Che sviluppa, accanto a quella forma di identità, una MOLTEPLICITA’ DI SE’ in una prospettiva fluida e plurale</a:t>
            </a:r>
            <a:endParaRPr lang="it-IT" dirty="0"/>
          </a:p>
        </p:txBody>
      </p:sp>
      <p:sp>
        <p:nvSpPr>
          <p:cNvPr id="10" name="Freccia in giù 9"/>
          <p:cNvSpPr/>
          <p:nvPr/>
        </p:nvSpPr>
        <p:spPr>
          <a:xfrm>
            <a:off x="1763688" y="3284984"/>
            <a:ext cx="576064"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4039338" y="4941168"/>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11"/>
          <p:cNvSpPr/>
          <p:nvPr/>
        </p:nvSpPr>
        <p:spPr>
          <a:xfrm>
            <a:off x="4644509" y="4365104"/>
            <a:ext cx="417646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Luogo dove le relazioni tra </a:t>
            </a:r>
            <a:r>
              <a:rPr lang="it-IT" b="1" dirty="0" smtClean="0"/>
              <a:t>TACITO ed ESPLICITO</a:t>
            </a:r>
            <a:r>
              <a:rPr lang="it-IT" dirty="0" smtClean="0"/>
              <a:t>, tra FORMALE  e INFORMALE, devono essere RINEGOZIATE</a:t>
            </a:r>
            <a:endParaRPr lang="it-IT" dirty="0"/>
          </a:p>
        </p:txBody>
      </p:sp>
      <p:sp>
        <p:nvSpPr>
          <p:cNvPr id="13" name="Freccia circolare a destra 12"/>
          <p:cNvSpPr/>
          <p:nvPr/>
        </p:nvSpPr>
        <p:spPr>
          <a:xfrm>
            <a:off x="395536" y="5013176"/>
            <a:ext cx="144016" cy="43204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Segnaposto piè di pagina 13"/>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4709120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lstStyle/>
          <a:p>
            <a:pPr marL="0" indent="0">
              <a:buNone/>
            </a:pPr>
            <a:r>
              <a:rPr lang="it-IT" dirty="0" smtClean="0"/>
              <a:t>    ORGANIZZAZIONE</a:t>
            </a:r>
            <a:endParaRPr lang="it-IT" dirty="0"/>
          </a:p>
        </p:txBody>
      </p:sp>
      <p:sp>
        <p:nvSpPr>
          <p:cNvPr id="5" name="Freccia a destra 4"/>
          <p:cNvSpPr/>
          <p:nvPr/>
        </p:nvSpPr>
        <p:spPr>
          <a:xfrm flipV="1">
            <a:off x="3995936" y="836712"/>
            <a:ext cx="360040" cy="14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4644008" y="764704"/>
            <a:ext cx="3888432"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Luogo di APPRENDIMENTO, di sviluppo delle COMPETENZE, di crescita della ABILITA’ – contesto nel quale gli individui </a:t>
            </a:r>
            <a:r>
              <a:rPr lang="it-IT" b="1" dirty="0" smtClean="0"/>
              <a:t>CONOSCONO E SPERIMENTANO</a:t>
            </a:r>
            <a:endParaRPr lang="it-IT" b="1" dirty="0"/>
          </a:p>
        </p:txBody>
      </p:sp>
      <p:sp>
        <p:nvSpPr>
          <p:cNvPr id="7" name="Freccia in giù 6"/>
          <p:cNvSpPr/>
          <p:nvPr/>
        </p:nvSpPr>
        <p:spPr>
          <a:xfrm>
            <a:off x="2195736" y="1268760"/>
            <a:ext cx="648072" cy="20162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arrotondato 8"/>
          <p:cNvSpPr/>
          <p:nvPr/>
        </p:nvSpPr>
        <p:spPr>
          <a:xfrm>
            <a:off x="899592" y="3501008"/>
            <a:ext cx="424847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FF00"/>
                </a:solidFill>
              </a:rPr>
              <a:t>SPAZIO DI FORMAZIONE di una vera e propria INTELLIGENZA DI GRUPPO</a:t>
            </a:r>
            <a:endParaRPr lang="it-IT" b="1" dirty="0">
              <a:solidFill>
                <a:srgbClr val="FFFF00"/>
              </a:solidFill>
            </a:endParaRPr>
          </a:p>
        </p:txBody>
      </p:sp>
      <p:sp>
        <p:nvSpPr>
          <p:cNvPr id="10" name="Segnaposto piè di pagina 9"/>
          <p:cNvSpPr>
            <a:spLocks noGrp="1"/>
          </p:cNvSpPr>
          <p:nvPr>
            <p:ph type="ftr" sz="quarter" idx="11"/>
          </p:nvPr>
        </p:nvSpPr>
        <p:spPr/>
        <p:txBody>
          <a:bodyPr/>
          <a:lstStyle/>
          <a:p>
            <a:pPr>
              <a:defRPr/>
            </a:pPr>
            <a:r>
              <a:rPr lang="it-IT" smtClean="0"/>
              <a:t>luciano mastrorocco - formazione                    IC De Amicis 2016</a:t>
            </a:r>
            <a:endParaRPr lang="it-IT"/>
          </a:p>
        </p:txBody>
      </p:sp>
      <p:cxnSp>
        <p:nvCxnSpPr>
          <p:cNvPr id="12" name="Connettore 2 11"/>
          <p:cNvCxnSpPr/>
          <p:nvPr/>
        </p:nvCxnSpPr>
        <p:spPr>
          <a:xfrm>
            <a:off x="7236296" y="2548379"/>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5220072" y="4005064"/>
            <a:ext cx="3960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ttangolo arrotondato 14"/>
          <p:cNvSpPr/>
          <p:nvPr/>
        </p:nvSpPr>
        <p:spPr>
          <a:xfrm>
            <a:off x="5796136" y="2924944"/>
            <a:ext cx="2880320" cy="331236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sz="1600" dirty="0" smtClean="0">
                <a:solidFill>
                  <a:srgbClr val="002060"/>
                </a:solidFill>
              </a:rPr>
              <a:t>Se è ovvio che ogni organizzazione vive e cresce grazie alle SKILLS, alle competenze, ai </a:t>
            </a:r>
            <a:r>
              <a:rPr lang="it-IT" sz="1600" dirty="0" err="1" smtClean="0">
                <a:solidFill>
                  <a:srgbClr val="002060"/>
                </a:solidFill>
              </a:rPr>
              <a:t>saperi</a:t>
            </a:r>
            <a:r>
              <a:rPr lang="it-IT" sz="1600" dirty="0" smtClean="0">
                <a:solidFill>
                  <a:srgbClr val="002060"/>
                </a:solidFill>
              </a:rPr>
              <a:t> dei suoi singoli componenti, altrettanto certo è il verificarsi di importanti effetti di RETROAZIONE dell’organizzazione, nel suo complesso, sugli individui che ne fanno parte.</a:t>
            </a:r>
            <a:endParaRPr lang="it-IT" sz="1600" dirty="0">
              <a:solidFill>
                <a:srgbClr val="002060"/>
              </a:solidFill>
            </a:endParaRPr>
          </a:p>
        </p:txBody>
      </p:sp>
    </p:spTree>
    <p:extLst>
      <p:ext uri="{BB962C8B-B14F-4D97-AF65-F5344CB8AC3E}">
        <p14:creationId xmlns:p14="http://schemas.microsoft.com/office/powerpoint/2010/main" val="981739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5649491"/>
          </a:xfrm>
        </p:spPr>
        <p:txBody>
          <a:bodyPr/>
          <a:lstStyle/>
          <a:p>
            <a:r>
              <a:rPr lang="it-IT" dirty="0" smtClean="0"/>
              <a:t>CONOSCENZE: </a:t>
            </a:r>
            <a:r>
              <a:rPr lang="it-IT" sz="2400" dirty="0" smtClean="0"/>
              <a:t>acquisibili, formalizzate ed esplicite</a:t>
            </a:r>
          </a:p>
          <a:p>
            <a:pPr marL="0" indent="0">
              <a:buNone/>
            </a:pPr>
            <a:endParaRPr lang="it-IT" sz="2400" dirty="0" smtClean="0"/>
          </a:p>
          <a:p>
            <a:r>
              <a:rPr lang="it-IT" dirty="0" smtClean="0"/>
              <a:t>COMPETENZE : </a:t>
            </a:r>
            <a:r>
              <a:rPr lang="it-IT" sz="2400" dirty="0" smtClean="0"/>
              <a:t>tacite (</a:t>
            </a:r>
            <a:r>
              <a:rPr lang="it-IT" sz="2400" dirty="0" err="1" smtClean="0"/>
              <a:t>Nonaka</a:t>
            </a:r>
            <a:r>
              <a:rPr lang="it-IT" sz="2400" dirty="0" smtClean="0"/>
              <a:t>, 1995), difficilmente codificabili, </a:t>
            </a:r>
            <a:r>
              <a:rPr lang="it-IT" sz="2800" b="1" dirty="0" smtClean="0">
                <a:solidFill>
                  <a:srgbClr val="C00000"/>
                </a:solidFill>
              </a:rPr>
              <a:t>frutto della combinazione tra sapere ed esperienza generata in un processo di apprendimento continuo e largamente informale</a:t>
            </a:r>
            <a:r>
              <a:rPr lang="it-IT" sz="2400" dirty="0" smtClean="0"/>
              <a:t>. Si manifestano nell’</a:t>
            </a:r>
            <a:r>
              <a:rPr lang="it-IT" sz="2400" b="1" dirty="0" smtClean="0"/>
              <a:t>AZIONE</a:t>
            </a:r>
            <a:r>
              <a:rPr lang="it-IT" sz="2400" dirty="0" smtClean="0"/>
              <a:t>, mix conoscenze, capacità e qualità individuali. Implicano la capacità di COMPRENDERE, ANALIZZARE, VALUTARE, DIAGNOSTICARE, SCEGLIERE, OPERARE NELL’INCERTEZZA, il tutto </a:t>
            </a:r>
            <a:r>
              <a:rPr lang="it-IT" sz="2400" u="sng" dirty="0" smtClean="0"/>
              <a:t>provato dall’azione </a:t>
            </a:r>
            <a:r>
              <a:rPr lang="it-IT" sz="2400" dirty="0" smtClean="0"/>
              <a:t>e non solo supposto teoricamente. Esito della continua combinazione tra SAPERE, ESPERIENZA E RIFLESSIVITA’.</a:t>
            </a:r>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0872371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COMUNITA’ DI PRATICA</a:t>
            </a:r>
            <a:endParaRPr lang="it-IT" dirty="0"/>
          </a:p>
        </p:txBody>
      </p:sp>
      <p:sp>
        <p:nvSpPr>
          <p:cNvPr id="3" name="Segnaposto contenuto 2"/>
          <p:cNvSpPr>
            <a:spLocks noGrp="1"/>
          </p:cNvSpPr>
          <p:nvPr>
            <p:ph idx="1"/>
          </p:nvPr>
        </p:nvSpPr>
        <p:spPr/>
        <p:txBody>
          <a:bodyPr/>
          <a:lstStyle/>
          <a:p>
            <a:pPr marL="0" indent="0" algn="ctr">
              <a:buNone/>
            </a:pPr>
            <a:r>
              <a:rPr lang="it-IT" sz="2800" dirty="0" smtClean="0"/>
              <a:t>Basata su criteri di «INTRAPRESA COMUNE», «IMPEGNO RECIPROCO», «REPERTORIO CONDIVISO»</a:t>
            </a:r>
          </a:p>
          <a:p>
            <a:pPr marL="0" indent="0">
              <a:buNone/>
            </a:pPr>
            <a:endParaRPr lang="it-IT" sz="2800" dirty="0"/>
          </a:p>
          <a:p>
            <a:pPr marL="0" indent="0" algn="ctr">
              <a:buNone/>
            </a:pPr>
            <a:r>
              <a:rPr lang="it-IT" sz="2400" dirty="0" smtClean="0"/>
              <a:t>Conoscenza situata nel contesto </a:t>
            </a:r>
          </a:p>
          <a:p>
            <a:pPr marL="0" indent="0" algn="ctr">
              <a:buNone/>
            </a:pPr>
            <a:r>
              <a:rPr lang="it-IT" sz="2400" b="1" dirty="0" smtClean="0">
                <a:solidFill>
                  <a:srgbClr val="C00000"/>
                </a:solidFill>
              </a:rPr>
              <a:t>che si genera attraverso le </a:t>
            </a:r>
          </a:p>
          <a:p>
            <a:pPr marL="0" indent="0" algn="ctr">
              <a:buNone/>
            </a:pPr>
            <a:r>
              <a:rPr lang="it-IT" sz="2800" b="1" dirty="0" smtClean="0">
                <a:solidFill>
                  <a:srgbClr val="C00000"/>
                </a:solidFill>
              </a:rPr>
              <a:t>interazioni tra i componenti del contesto </a:t>
            </a:r>
          </a:p>
          <a:p>
            <a:pPr marL="0" indent="0" algn="ctr">
              <a:buNone/>
            </a:pPr>
            <a:r>
              <a:rPr lang="it-IT" sz="2800" b="1" dirty="0" smtClean="0">
                <a:solidFill>
                  <a:srgbClr val="C00000"/>
                </a:solidFill>
              </a:rPr>
              <a:t>e l’intreccio mediato dalle interazioni stesse </a:t>
            </a:r>
          </a:p>
          <a:p>
            <a:pPr marL="0" indent="0" algn="ctr">
              <a:buNone/>
            </a:pPr>
            <a:r>
              <a:rPr lang="it-IT" sz="2800" b="1" dirty="0" smtClean="0">
                <a:solidFill>
                  <a:srgbClr val="C00000"/>
                </a:solidFill>
              </a:rPr>
              <a:t>tra PRATICA e APPRENDIMENTO</a:t>
            </a:r>
            <a:endParaRPr lang="it-IT" sz="2400" dirty="0" smtClean="0"/>
          </a:p>
          <a:p>
            <a:pPr marL="0" indent="0" algn="ctr">
              <a:buNone/>
            </a:pPr>
            <a:endParaRPr lang="it-IT" sz="2400" dirty="0"/>
          </a:p>
        </p:txBody>
      </p:sp>
      <p:sp>
        <p:nvSpPr>
          <p:cNvPr id="5" name="Freccia in giù 4"/>
          <p:cNvSpPr/>
          <p:nvPr/>
        </p:nvSpPr>
        <p:spPr>
          <a:xfrm>
            <a:off x="3851920" y="2564904"/>
            <a:ext cx="93610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piè di pagina 6"/>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3004677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5865515"/>
          </a:xfrm>
        </p:spPr>
        <p:txBody>
          <a:bodyPr/>
          <a:lstStyle/>
          <a:p>
            <a:pPr marL="0" indent="0" algn="ctr">
              <a:buNone/>
            </a:pPr>
            <a:r>
              <a:rPr lang="it-IT" sz="2000" dirty="0" smtClean="0"/>
              <a:t>IL PROBLEMA E’ RIUSCIRE A </a:t>
            </a:r>
            <a:r>
              <a:rPr lang="it-IT" sz="2000" b="1" dirty="0" smtClean="0">
                <a:solidFill>
                  <a:srgbClr val="C00000"/>
                </a:solidFill>
              </a:rPr>
              <a:t>RENDERE ESPLICITA LA CONOSCENZA TACITA </a:t>
            </a:r>
            <a:r>
              <a:rPr lang="it-IT" sz="2000" dirty="0" smtClean="0"/>
              <a:t>E FAR </a:t>
            </a:r>
            <a:r>
              <a:rPr lang="it-IT" sz="2000" b="1" dirty="0" smtClean="0">
                <a:solidFill>
                  <a:srgbClr val="C00000"/>
                </a:solidFill>
              </a:rPr>
              <a:t>INTERIORIZZARE LA CONOSCENZA ESPLICITA </a:t>
            </a:r>
            <a:r>
              <a:rPr lang="it-IT" sz="2000" dirty="0" smtClean="0"/>
              <a:t>NEI MODELLI MENTALI E NELLE PRATICHE OPERATIVE DEGLI ATTORI</a:t>
            </a:r>
          </a:p>
          <a:p>
            <a:pPr marL="0" indent="0" algn="ctr">
              <a:buNone/>
            </a:pPr>
            <a:endParaRPr lang="it-IT" sz="2000" dirty="0"/>
          </a:p>
          <a:p>
            <a:pPr marL="0" indent="0" algn="ctr">
              <a:buNone/>
            </a:pPr>
            <a:endParaRPr lang="it-IT" sz="2000" dirty="0" smtClean="0"/>
          </a:p>
          <a:p>
            <a:pPr marL="0" indent="0" algn="ctr">
              <a:buNone/>
            </a:pPr>
            <a:r>
              <a:rPr lang="it-IT" sz="2000" dirty="0" smtClean="0"/>
              <a:t>4 MODALITA’ DI CONVERSIONE DELLA CONOSCENZA </a:t>
            </a:r>
          </a:p>
          <a:p>
            <a:pPr marL="0" indent="0" algn="ctr">
              <a:buNone/>
            </a:pPr>
            <a:r>
              <a:rPr lang="it-IT" sz="2000" dirty="0" smtClean="0"/>
              <a:t>(NONAKA, TAKEUCHI, 1995)</a:t>
            </a:r>
          </a:p>
          <a:p>
            <a:pPr marL="0" indent="0" algn="ctr">
              <a:buNone/>
            </a:pPr>
            <a:endParaRPr lang="it-IT" sz="2000" dirty="0"/>
          </a:p>
          <a:p>
            <a:pPr marL="0" indent="0" algn="ctr">
              <a:buNone/>
            </a:pPr>
            <a:endParaRPr lang="it-IT" sz="2000" dirty="0" smtClean="0"/>
          </a:p>
          <a:p>
            <a:pPr marL="457200" indent="-457200">
              <a:buFont typeface="+mj-lt"/>
              <a:buAutoNum type="arabicPeriod"/>
            </a:pPr>
            <a:r>
              <a:rPr lang="it-IT" sz="2000" b="1" dirty="0" smtClean="0">
                <a:solidFill>
                  <a:srgbClr val="C00000"/>
                </a:solidFill>
              </a:rPr>
              <a:t>SOCIALIZZAZIONE</a:t>
            </a:r>
            <a:r>
              <a:rPr lang="it-IT" sz="2000" dirty="0" smtClean="0"/>
              <a:t>: conoscenze tacite che si convertono in altre conoscenze tacite</a:t>
            </a:r>
          </a:p>
          <a:p>
            <a:pPr marL="457200" indent="-457200">
              <a:buFont typeface="+mj-lt"/>
              <a:buAutoNum type="arabicPeriod"/>
            </a:pPr>
            <a:r>
              <a:rPr lang="it-IT" sz="2000" b="1" dirty="0" smtClean="0">
                <a:solidFill>
                  <a:srgbClr val="C00000"/>
                </a:solidFill>
              </a:rPr>
              <a:t>ESTERNALIZZAZIONE</a:t>
            </a:r>
            <a:r>
              <a:rPr lang="it-IT" sz="2000" dirty="0" smtClean="0"/>
              <a:t>: da CONOSCENZE TACITE a CONOSCENZE ESPLICITE</a:t>
            </a:r>
          </a:p>
          <a:p>
            <a:pPr marL="457200" indent="-457200">
              <a:buFont typeface="+mj-lt"/>
              <a:buAutoNum type="arabicPeriod"/>
            </a:pPr>
            <a:r>
              <a:rPr lang="it-IT" sz="2000" b="1" dirty="0" smtClean="0">
                <a:solidFill>
                  <a:srgbClr val="C00000"/>
                </a:solidFill>
              </a:rPr>
              <a:t>COMBINAZIONE</a:t>
            </a:r>
            <a:r>
              <a:rPr lang="it-IT" sz="2000" dirty="0" smtClean="0"/>
              <a:t>: tra conoscenze esplicite</a:t>
            </a:r>
          </a:p>
          <a:p>
            <a:pPr marL="457200" indent="-457200">
              <a:buFont typeface="+mj-lt"/>
              <a:buAutoNum type="arabicPeriod"/>
            </a:pPr>
            <a:r>
              <a:rPr lang="it-IT" sz="2000" b="1" dirty="0" smtClean="0">
                <a:solidFill>
                  <a:srgbClr val="C00000"/>
                </a:solidFill>
              </a:rPr>
              <a:t>INTERNALIZZAZIONE</a:t>
            </a:r>
            <a:r>
              <a:rPr lang="it-IT" sz="2000" dirty="0" smtClean="0"/>
              <a:t> : il passaggio da conoscenze ESPLICITE  a TACITE</a:t>
            </a:r>
            <a:endParaRPr lang="it-IT" sz="2000" dirty="0"/>
          </a:p>
        </p:txBody>
      </p:sp>
      <p:sp>
        <p:nvSpPr>
          <p:cNvPr id="5" name="Freccia in giù 4"/>
          <p:cNvSpPr/>
          <p:nvPr/>
        </p:nvSpPr>
        <p:spPr>
          <a:xfrm>
            <a:off x="4283968" y="1268760"/>
            <a:ext cx="86409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a:off x="4298766" y="2852936"/>
            <a:ext cx="86409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piè di pagina 6"/>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36728769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lstStyle/>
          <a:p>
            <a:r>
              <a:rPr lang="it-IT" sz="3600" b="1" dirty="0" smtClean="0"/>
              <a:t>Conclusioni</a:t>
            </a:r>
            <a:endParaRPr lang="it-IT" sz="3600" b="1" dirty="0"/>
          </a:p>
        </p:txBody>
      </p:sp>
      <p:sp>
        <p:nvSpPr>
          <p:cNvPr id="3" name="Segnaposto contenuto 2"/>
          <p:cNvSpPr>
            <a:spLocks noGrp="1"/>
          </p:cNvSpPr>
          <p:nvPr>
            <p:ph idx="1"/>
          </p:nvPr>
        </p:nvSpPr>
        <p:spPr>
          <a:xfrm>
            <a:off x="457200" y="1052736"/>
            <a:ext cx="8229600" cy="5073427"/>
          </a:xfrm>
        </p:spPr>
        <p:txBody>
          <a:bodyPr/>
          <a:lstStyle/>
          <a:p>
            <a:r>
              <a:rPr lang="it-IT" sz="2400" b="1" dirty="0" smtClean="0">
                <a:solidFill>
                  <a:srgbClr val="C00000"/>
                </a:solidFill>
              </a:rPr>
              <a:t>INQUIRY</a:t>
            </a:r>
            <a:r>
              <a:rPr lang="it-IT" sz="2400" dirty="0" smtClean="0"/>
              <a:t>     è centrale nell’approccio all’apprendimento organizzativo</a:t>
            </a:r>
          </a:p>
          <a:p>
            <a:r>
              <a:rPr lang="it-IT" sz="2400" b="1" dirty="0" smtClean="0">
                <a:solidFill>
                  <a:srgbClr val="C00000"/>
                </a:solidFill>
              </a:rPr>
              <a:t>LEADERSHIP </a:t>
            </a:r>
            <a:r>
              <a:rPr lang="it-IT" sz="2400" dirty="0" smtClean="0"/>
              <a:t>      su questa si basa la «lezione» prodotta dalla «</a:t>
            </a:r>
            <a:r>
              <a:rPr lang="it-IT" sz="2400" dirty="0" err="1" smtClean="0"/>
              <a:t>learning</a:t>
            </a:r>
            <a:r>
              <a:rPr lang="it-IT" sz="2400" dirty="0" smtClean="0"/>
              <a:t> </a:t>
            </a:r>
            <a:r>
              <a:rPr lang="it-IT" sz="2400" dirty="0" err="1" smtClean="0"/>
              <a:t>organization</a:t>
            </a:r>
            <a:r>
              <a:rPr lang="it-IT" sz="2400" dirty="0" smtClean="0"/>
              <a:t>»</a:t>
            </a:r>
          </a:p>
          <a:p>
            <a:r>
              <a:rPr lang="it-IT" sz="2400" b="1" dirty="0" smtClean="0">
                <a:solidFill>
                  <a:srgbClr val="C00000"/>
                </a:solidFill>
              </a:rPr>
              <a:t>COMUNITA’ DI PRATICA</a:t>
            </a:r>
            <a:r>
              <a:rPr lang="it-IT" sz="2400" dirty="0" smtClean="0"/>
              <a:t>      da qui deriva la prospettiva che rivaluta le identità professionali collettive e spinge a </a:t>
            </a:r>
            <a:r>
              <a:rPr lang="it-IT" sz="2400" b="1" dirty="0" smtClean="0"/>
              <a:t>rintracciare nell’agire quotidiano delle comunità scolastiche aspetti di cooperazione e impegno comune</a:t>
            </a:r>
            <a:r>
              <a:rPr lang="it-IT" sz="2400" dirty="0" smtClean="0"/>
              <a:t>.</a:t>
            </a:r>
          </a:p>
          <a:p>
            <a:r>
              <a:rPr lang="it-IT" sz="2400" b="1" dirty="0" smtClean="0">
                <a:solidFill>
                  <a:srgbClr val="C00000"/>
                </a:solidFill>
              </a:rPr>
              <a:t>CREAZIONE DI CONOSCENZA</a:t>
            </a:r>
            <a:r>
              <a:rPr lang="it-IT" sz="2400" dirty="0" smtClean="0"/>
              <a:t>      è una visione che genera IMPUT nel mondo scolastico in quanto riesce a far percepire sia la PLURALITA’ dei piani su cui dovrebbe agire la leadership, sia la complessità dei FATTORI DA PRESIDIARE per valorizzare in concreto le RISORSE DI CREATIVITA’ presenti nel contesto.</a:t>
            </a:r>
            <a:endParaRPr lang="it-IT" sz="2400" dirty="0"/>
          </a:p>
        </p:txBody>
      </p:sp>
      <p:sp>
        <p:nvSpPr>
          <p:cNvPr id="5" name="Freccia a destra 4"/>
          <p:cNvSpPr/>
          <p:nvPr/>
        </p:nvSpPr>
        <p:spPr>
          <a:xfrm>
            <a:off x="1979712" y="1242367"/>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2555776" y="2060848"/>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3952532" y="2852936"/>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4572000" y="4381136"/>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piè di pagina 8"/>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20490251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5721499"/>
          </a:xfrm>
        </p:spPr>
        <p:txBody>
          <a:bodyPr/>
          <a:lstStyle/>
          <a:p>
            <a:pPr marL="0" indent="0" algn="ctr">
              <a:buNone/>
            </a:pPr>
            <a:r>
              <a:rPr lang="it-IT" dirty="0" smtClean="0"/>
              <a:t>KNOWLEDGE CREATING ORGANIZATION</a:t>
            </a:r>
          </a:p>
          <a:p>
            <a:pPr marL="0" indent="0" algn="ctr">
              <a:buNone/>
            </a:pPr>
            <a:r>
              <a:rPr lang="it-IT" dirty="0" smtClean="0"/>
              <a:t>(NONAKA, 1995)</a:t>
            </a:r>
          </a:p>
          <a:p>
            <a:pPr marL="0" indent="0" algn="ctr">
              <a:buNone/>
            </a:pPr>
            <a:endParaRPr lang="it-IT" dirty="0" smtClean="0"/>
          </a:p>
          <a:p>
            <a:pPr marL="0" indent="0" algn="ctr">
              <a:buNone/>
            </a:pPr>
            <a:r>
              <a:rPr lang="it-IT" sz="2800" dirty="0" smtClean="0"/>
              <a:t>Quelle organizzazioni in cui </a:t>
            </a:r>
          </a:p>
          <a:p>
            <a:pPr marL="0" indent="0" algn="ctr">
              <a:buNone/>
            </a:pPr>
            <a:r>
              <a:rPr lang="it-IT" sz="2800" dirty="0" smtClean="0"/>
              <a:t>PRODOTTO  e PROCESSO, </a:t>
            </a:r>
          </a:p>
          <a:p>
            <a:pPr marL="0" indent="0" algn="ctr">
              <a:buNone/>
            </a:pPr>
            <a:r>
              <a:rPr lang="it-IT" sz="2800" dirty="0" smtClean="0"/>
              <a:t>RICERCA e SVILUPPO, </a:t>
            </a:r>
          </a:p>
          <a:p>
            <a:pPr marL="0" indent="0" algn="ctr">
              <a:buNone/>
            </a:pPr>
            <a:r>
              <a:rPr lang="it-IT" sz="2800" dirty="0" smtClean="0"/>
              <a:t>ESPERTI E OPERATIVI</a:t>
            </a:r>
          </a:p>
          <a:p>
            <a:pPr marL="0" indent="0" algn="ctr">
              <a:buNone/>
            </a:pPr>
            <a:r>
              <a:rPr lang="it-IT" sz="2800" dirty="0" smtClean="0"/>
              <a:t>si influenzano reciprocamente e generano CONOSCENZE</a:t>
            </a:r>
          </a:p>
          <a:p>
            <a:pPr marL="0" indent="0" algn="ctr">
              <a:buNone/>
            </a:pPr>
            <a:r>
              <a:rPr lang="it-IT" sz="2800" dirty="0" smtClean="0"/>
              <a:t>nelle PERSONE, NELL’ORGANIZZAZIONE, </a:t>
            </a:r>
          </a:p>
          <a:p>
            <a:pPr marL="0" indent="0" algn="ctr">
              <a:buNone/>
            </a:pPr>
            <a:r>
              <a:rPr lang="it-IT" sz="2800" dirty="0" smtClean="0"/>
              <a:t>NEI PRODOTTI E NEI SERVIZI</a:t>
            </a:r>
            <a:endParaRPr lang="it-IT" sz="2800" dirty="0"/>
          </a:p>
        </p:txBody>
      </p:sp>
      <p:sp>
        <p:nvSpPr>
          <p:cNvPr id="5" name="Freccia in giù 4"/>
          <p:cNvSpPr/>
          <p:nvPr/>
        </p:nvSpPr>
        <p:spPr>
          <a:xfrm>
            <a:off x="3923928" y="1556792"/>
            <a:ext cx="129614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piè di pagina 5"/>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11366106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FONDAZIONE AGNELLI</a:t>
            </a:r>
            <a:br>
              <a:rPr lang="it-IT" sz="2800" dirty="0" smtClean="0"/>
            </a:br>
            <a:r>
              <a:rPr lang="it-IT" sz="2400" dirty="0" smtClean="0"/>
              <a:t>«Rapporto sulla scuola in Italia»</a:t>
            </a:r>
            <a:br>
              <a:rPr lang="it-IT" sz="2400" dirty="0" smtClean="0"/>
            </a:br>
            <a:r>
              <a:rPr lang="it-IT" sz="1800" dirty="0" smtClean="0"/>
              <a:t>(Laterza editore 2009)</a:t>
            </a:r>
            <a:endParaRPr lang="it-IT" sz="1800" dirty="0"/>
          </a:p>
        </p:txBody>
      </p:sp>
      <p:sp>
        <p:nvSpPr>
          <p:cNvPr id="3" name="Segnaposto contenuto 2"/>
          <p:cNvSpPr>
            <a:spLocks noGrp="1"/>
          </p:cNvSpPr>
          <p:nvPr>
            <p:ph idx="1"/>
          </p:nvPr>
        </p:nvSpPr>
        <p:spPr>
          <a:xfrm>
            <a:off x="457200" y="1600200"/>
            <a:ext cx="8291264" cy="4525963"/>
          </a:xfrm>
        </p:spPr>
        <p:txBody>
          <a:bodyPr/>
          <a:lstStyle/>
          <a:p>
            <a:pPr marL="0" indent="0">
              <a:buNone/>
            </a:pPr>
            <a:r>
              <a:rPr lang="it-IT" sz="2400" dirty="0" smtClean="0"/>
              <a:t>«</a:t>
            </a:r>
            <a:r>
              <a:rPr lang="it-IT" sz="2400" i="1" dirty="0" smtClean="0"/>
              <a:t>la specificità dell’insegnamento risiede nella importanza della dimensione collegiale (cd. PEER EFFECT), l’unica in grado di determinare i risultati scolastici»</a:t>
            </a:r>
          </a:p>
          <a:p>
            <a:pPr marL="0" indent="0">
              <a:buNone/>
            </a:pPr>
            <a:r>
              <a:rPr lang="it-IT" sz="2400" dirty="0" smtClean="0"/>
              <a:t>Il lavoro educativo è di tipo cooperativo, dunque meriti e premi dovrebbero essere attribuiti a gruppi, piuttosto che a singoli.</a:t>
            </a:r>
          </a:p>
          <a:p>
            <a:pPr marL="0" indent="0">
              <a:buNone/>
            </a:pPr>
            <a:r>
              <a:rPr lang="it-IT" sz="2400" b="1" dirty="0" smtClean="0">
                <a:solidFill>
                  <a:srgbClr val="C00000"/>
                </a:solidFill>
              </a:rPr>
              <a:t>Va, in ogni caso, coniugato il riconoscimento di meriti </a:t>
            </a:r>
            <a:r>
              <a:rPr lang="it-IT" sz="2000" dirty="0" smtClean="0"/>
              <a:t>(categoria più esposta sul piano </a:t>
            </a:r>
            <a:r>
              <a:rPr lang="it-IT" sz="2000" dirty="0" err="1" smtClean="0"/>
              <a:t>reputazionale</a:t>
            </a:r>
            <a:r>
              <a:rPr lang="it-IT" sz="2000" dirty="0" smtClean="0"/>
              <a:t>)</a:t>
            </a:r>
            <a:r>
              <a:rPr lang="it-IT" sz="2400" b="1" dirty="0" smtClean="0">
                <a:solidFill>
                  <a:srgbClr val="C00000"/>
                </a:solidFill>
              </a:rPr>
              <a:t> e impegni personali </a:t>
            </a:r>
            <a:r>
              <a:rPr lang="it-IT" sz="2000" dirty="0" smtClean="0"/>
              <a:t>(categoria più legata all’impresa collegiale</a:t>
            </a:r>
            <a:r>
              <a:rPr lang="it-IT" sz="2000" dirty="0" smtClean="0"/>
              <a:t>, ad </a:t>
            </a:r>
            <a:r>
              <a:rPr lang="it-IT" sz="2000" dirty="0" smtClean="0"/>
              <a:t>alto tasso innovativo e sociale, imprescindibile dalla ricerca, quindi in grado di contribuire al miglioramento generale) </a:t>
            </a:r>
            <a:r>
              <a:rPr lang="it-IT" sz="2400" b="1" dirty="0" smtClean="0">
                <a:solidFill>
                  <a:srgbClr val="C00000"/>
                </a:solidFill>
              </a:rPr>
              <a:t>con il </a:t>
            </a:r>
            <a:r>
              <a:rPr lang="it-IT" sz="2400" b="1" u="sng" dirty="0" smtClean="0">
                <a:solidFill>
                  <a:srgbClr val="C00000"/>
                </a:solidFill>
              </a:rPr>
              <a:t>miglioramento complessivo del funzionamento della scuola</a:t>
            </a:r>
            <a:r>
              <a:rPr lang="it-IT" sz="2400" dirty="0" smtClean="0"/>
              <a:t>.</a:t>
            </a:r>
            <a:endParaRPr lang="it-IT" sz="2400" dirty="0"/>
          </a:p>
        </p:txBody>
      </p:sp>
      <p:sp>
        <p:nvSpPr>
          <p:cNvPr id="5" name="Segnaposto piè di pagina 4"/>
          <p:cNvSpPr>
            <a:spLocks noGrp="1"/>
          </p:cNvSpPr>
          <p:nvPr>
            <p:ph type="ftr" sz="quarter" idx="11"/>
          </p:nvPr>
        </p:nvSpPr>
        <p:spPr/>
        <p:txBody>
          <a:bodyPr/>
          <a:lstStyle/>
          <a:p>
            <a:pPr>
              <a:defRPr/>
            </a:pPr>
            <a:r>
              <a:rPr lang="it-IT" smtClean="0"/>
              <a:t>luciano mastrorocco - formazione                    IC De Amicis 2016</a:t>
            </a:r>
            <a:endParaRPr lang="it-IT"/>
          </a:p>
        </p:txBody>
      </p:sp>
    </p:spTree>
    <p:extLst>
      <p:ext uri="{BB962C8B-B14F-4D97-AF65-F5344CB8AC3E}">
        <p14:creationId xmlns:p14="http://schemas.microsoft.com/office/powerpoint/2010/main" val="624185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p:nvPr>
        </p:nvSpPr>
        <p:spPr/>
        <p:txBody>
          <a:bodyPr/>
          <a:lstStyle/>
          <a:p>
            <a:r>
              <a:rPr lang="it-IT">
                <a:latin typeface="Calibri" charset="0"/>
              </a:rPr>
              <a:t>L’insegnante di qualità</a:t>
            </a:r>
          </a:p>
        </p:txBody>
      </p:sp>
      <p:sp>
        <p:nvSpPr>
          <p:cNvPr id="20482" name="Segnaposto contenuto 2"/>
          <p:cNvSpPr>
            <a:spLocks noGrp="1"/>
          </p:cNvSpPr>
          <p:nvPr>
            <p:ph idx="1"/>
          </p:nvPr>
        </p:nvSpPr>
        <p:spPr/>
        <p:txBody>
          <a:bodyPr/>
          <a:lstStyle/>
          <a:p>
            <a:pPr marL="0" indent="0" algn="ctr">
              <a:buFont typeface="Arial" charset="0"/>
              <a:buNone/>
            </a:pPr>
            <a:r>
              <a:rPr lang="it-IT" dirty="0">
                <a:latin typeface="Calibri" charset="0"/>
              </a:rPr>
              <a:t>Rilevante è stata l’opera </a:t>
            </a:r>
            <a:r>
              <a:rPr lang="it-IT" dirty="0" smtClean="0">
                <a:latin typeface="Calibri" charset="0"/>
              </a:rPr>
              <a:t>“</a:t>
            </a:r>
            <a:r>
              <a:rPr lang="it-IT" dirty="0">
                <a:latin typeface="Calibri" charset="0"/>
              </a:rPr>
              <a:t>L’insegnante di </a:t>
            </a:r>
            <a:r>
              <a:rPr lang="it-IT" dirty="0" err="1">
                <a:latin typeface="Calibri" charset="0"/>
              </a:rPr>
              <a:t>qualita</a:t>
            </a:r>
            <a:r>
              <a:rPr lang="it-IT" dirty="0">
                <a:latin typeface="Calibri" charset="0"/>
              </a:rPr>
              <a:t>̀” (Armando editore, Roma 1997), nella quale </a:t>
            </a:r>
            <a:r>
              <a:rPr lang="it-IT" dirty="0" smtClean="0">
                <a:latin typeface="Calibri" charset="0"/>
              </a:rPr>
              <a:t>Margiotta sintetizza </a:t>
            </a:r>
            <a:r>
              <a:rPr lang="it-IT" dirty="0">
                <a:latin typeface="Calibri" charset="0"/>
              </a:rPr>
              <a:t>i risultati di un’ampia e approfondita ricerca internazionale </a:t>
            </a:r>
            <a:r>
              <a:rPr lang="it-IT" dirty="0" smtClean="0">
                <a:latin typeface="Calibri" charset="0"/>
              </a:rPr>
              <a:t>OECD-CERI</a:t>
            </a:r>
            <a:r>
              <a:rPr lang="it-IT" dirty="0">
                <a:latin typeface="Calibri" charset="0"/>
              </a:rPr>
              <a:t>, volta a definire gli ambiti di conoscenza e capacità entro cui il docente deve muoversi. </a:t>
            </a:r>
          </a:p>
          <a:p>
            <a:pPr marL="0" indent="0">
              <a:buFont typeface="Arial" charset="0"/>
              <a:buNone/>
            </a:pPr>
            <a:endParaRPr lang="it-IT" dirty="0">
              <a:latin typeface="Calibri" charset="0"/>
            </a:endParaRP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egnaposto contenuto 2"/>
          <p:cNvSpPr>
            <a:spLocks noGrp="1"/>
          </p:cNvSpPr>
          <p:nvPr>
            <p:ph idx="1"/>
          </p:nvPr>
        </p:nvSpPr>
        <p:spPr>
          <a:xfrm>
            <a:off x="457200" y="620713"/>
            <a:ext cx="8229600" cy="5505450"/>
          </a:xfrm>
        </p:spPr>
        <p:txBody>
          <a:bodyPr/>
          <a:lstStyle/>
          <a:p>
            <a:pPr marL="0" indent="0" algn="ctr">
              <a:buFont typeface="Arial" charset="0"/>
              <a:buNone/>
            </a:pPr>
            <a:endParaRPr lang="it-IT" dirty="0">
              <a:latin typeface="Calibri" charset="0"/>
            </a:endParaRPr>
          </a:p>
          <a:p>
            <a:pPr marL="0" indent="0" algn="ctr">
              <a:buFont typeface="Arial" charset="0"/>
              <a:buNone/>
            </a:pPr>
            <a:endParaRPr lang="it-IT" dirty="0">
              <a:latin typeface="Calibri" charset="0"/>
            </a:endParaRPr>
          </a:p>
          <a:p>
            <a:pPr marL="0" indent="0" algn="ctr">
              <a:buFont typeface="Arial" charset="0"/>
              <a:buNone/>
            </a:pPr>
            <a:r>
              <a:rPr lang="it-IT" dirty="0">
                <a:latin typeface="Calibri" charset="0"/>
              </a:rPr>
              <a:t>“</a:t>
            </a:r>
            <a:r>
              <a:rPr lang="it-IT" i="1" dirty="0">
                <a:latin typeface="Calibri" charset="0"/>
              </a:rPr>
              <a:t>colui che non sa cantare in un coro </a:t>
            </a:r>
            <a:endParaRPr lang="it-IT" i="1" dirty="0" smtClean="0">
              <a:latin typeface="Calibri" charset="0"/>
            </a:endParaRPr>
          </a:p>
          <a:p>
            <a:pPr marL="0" indent="0" algn="ctr">
              <a:buFont typeface="Arial" charset="0"/>
              <a:buNone/>
            </a:pPr>
            <a:r>
              <a:rPr lang="it-IT" i="1" dirty="0" smtClean="0">
                <a:latin typeface="Calibri" charset="0"/>
              </a:rPr>
              <a:t>non </a:t>
            </a:r>
            <a:r>
              <a:rPr lang="it-IT" i="1" dirty="0">
                <a:latin typeface="Calibri" charset="0"/>
              </a:rPr>
              <a:t>è educato</a:t>
            </a:r>
            <a:r>
              <a:rPr lang="it-IT" dirty="0">
                <a:latin typeface="Calibri" charset="0"/>
              </a:rPr>
              <a:t>”</a:t>
            </a:r>
          </a:p>
          <a:p>
            <a:pPr marL="0" indent="0" algn="ctr">
              <a:buFont typeface="Arial" charset="0"/>
              <a:buNone/>
            </a:pPr>
            <a:r>
              <a:rPr lang="it-IT" dirty="0">
                <a:latin typeface="Calibri" charset="0"/>
              </a:rPr>
              <a:t>(Platone, Le Leggi)</a:t>
            </a:r>
          </a:p>
        </p:txBody>
      </p:sp>
      <p:sp>
        <p:nvSpPr>
          <p:cNvPr id="2" name="Segnaposto piè di pagina 1"/>
          <p:cNvSpPr>
            <a:spLocks noGrp="1"/>
          </p:cNvSpPr>
          <p:nvPr>
            <p:ph type="ftr" sz="quarter" idx="11"/>
          </p:nvPr>
        </p:nvSpPr>
        <p:spPr/>
        <p:txBody>
          <a:bodyPr/>
          <a:lstStyle/>
          <a:p>
            <a:pPr>
              <a:defRPr/>
            </a:pPr>
            <a:r>
              <a:rPr lang="it-IT" smtClean="0"/>
              <a:t>luciano mastrorocco - formazione                    IC De Amicis 2016</a:t>
            </a:r>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1854</TotalTime>
  <Words>5625</Words>
  <Application>Microsoft Office PowerPoint</Application>
  <PresentationFormat>Presentazione su schermo (4:3)</PresentationFormat>
  <Paragraphs>701</Paragraphs>
  <Slides>90</Slides>
  <Notes>2</Notes>
  <HiddenSlides>0</HiddenSlides>
  <MMClips>0</MMClips>
  <ScaleCrop>false</ScaleCrop>
  <HeadingPairs>
    <vt:vector size="4" baseType="variant">
      <vt:variant>
        <vt:lpstr>Tema</vt:lpstr>
      </vt:variant>
      <vt:variant>
        <vt:i4>1</vt:i4>
      </vt:variant>
      <vt:variant>
        <vt:lpstr>Titoli diapositive</vt:lpstr>
      </vt:variant>
      <vt:variant>
        <vt:i4>90</vt:i4>
      </vt:variant>
    </vt:vector>
  </HeadingPairs>
  <TitlesOfParts>
    <vt:vector size="91" baseType="lpstr">
      <vt:lpstr>Tema di Office</vt:lpstr>
      <vt:lpstr>ESSERE DOCENTE OGGI</vt:lpstr>
      <vt:lpstr>«La natura può concedere come antidoto alla stoltezza di qualcuno, una sua mitezza”. </vt:lpstr>
      <vt:lpstr>Complessivamente, tutte le indagini OECD –Ceri, fine anni ’90 e inizio anni 2000, indicano le seguenti competenze, come indicatori del “bravo insegnante»:</vt:lpstr>
      <vt:lpstr>OCSE 2004 La questione INSEGNANTI:  Attrarre, Sviluppare e Trattenere insegnanti competenti. TEACHERS MATTER: ATTRACTING, DEVELOPING AND RETAINING OECD 2004</vt:lpstr>
      <vt:lpstr>Presentazione standard di PowerPoint</vt:lpstr>
      <vt:lpstr>Presentazione standard di PowerPoint</vt:lpstr>
      <vt:lpstr>The teachers’ perspective (Millwood, 2013)</vt:lpstr>
      <vt:lpstr>Umberto Margiotta</vt:lpstr>
      <vt:lpstr>L’insegnante di qualità</vt:lpstr>
      <vt:lpstr>Presentazione standard di PowerPoint</vt:lpstr>
      <vt:lpstr> JAAP SCHEERENS  </vt:lpstr>
      <vt:lpstr>Presentazione standard di PowerPoint</vt:lpstr>
      <vt:lpstr>Presentazione standard di PowerPoint</vt:lpstr>
      <vt:lpstr>Piero Romei</vt:lpstr>
      <vt:lpstr>Presentazione standard di PowerPoint</vt:lpstr>
      <vt:lpstr>Presentazione standard di PowerPoint</vt:lpstr>
      <vt:lpstr>SCURATI  11 MODI PER ESSER UN BUON INSEGNANTE </vt:lpstr>
      <vt:lpstr>Presentazione standard di PowerPoint</vt:lpstr>
      <vt:lpstr> FRABBONI Teoria del PROFILO dell’INSEGNANTE (Annali dell’Istruzione, Roma 2003) 4 irrinunciabili competenze di base </vt:lpstr>
      <vt:lpstr>Presentazione standard di PowerPoint</vt:lpstr>
      <vt:lpstr>Presentazione standard di PowerPoint</vt:lpstr>
      <vt:lpstr>Presentazione standard di PowerPoint</vt:lpstr>
      <vt:lpstr>Presentazione standard di PowerPoint</vt:lpstr>
      <vt:lpstr> LE SUB-COMPETENZE SFERA DELL’APPRENDIMENTO </vt:lpstr>
      <vt:lpstr> LE SUB-COMPETENZE SFERA DELL’APPRENDIMENTO </vt:lpstr>
      <vt:lpstr> LE SUB-COMPETENZE LAVORO FUORI DALL’AULA </vt:lpstr>
      <vt:lpstr> LE SUB-COMPETENZE COSTRUZIONE E SENSO DELLA PROFESSIONE </vt:lpstr>
      <vt:lpstr>Alessandra Cenerini - ADI</vt:lpstr>
      <vt:lpstr>PC=f (HC, SC, DC)</vt:lpstr>
      <vt:lpstr>ADI - MODELLO DI ECCELLENZA PROFESSIONALE  I 5 PRINCIPI FONDANTI</vt:lpstr>
      <vt:lpstr>Presentazione standard di PowerPoint</vt:lpstr>
      <vt:lpstr>Presentazione standard di PowerPoint</vt:lpstr>
      <vt:lpstr>Presentazione standard di PowerPoint</vt:lpstr>
      <vt:lpstr>Presentazione standard di PowerPoint</vt:lpstr>
      <vt:lpstr>GLI STANDARD DELLA DOCENZA IN USA</vt:lpstr>
      <vt:lpstr>Presentazione standard di PowerPoint</vt:lpstr>
      <vt:lpstr>Presentazione standard di PowerPoint</vt:lpstr>
      <vt:lpstr>Presentazione standard di PowerPoint</vt:lpstr>
      <vt:lpstr> GLI STANDARD DELLA DOCENZA A SINGAPORE </vt:lpstr>
      <vt:lpstr>Presentazione standard di PowerPoint</vt:lpstr>
      <vt:lpstr>Presentazione standard di PowerPoint</vt:lpstr>
      <vt:lpstr>AUSTRALIA – 2011</vt:lpstr>
      <vt:lpstr>a proposito di….</vt:lpstr>
      <vt:lpstr>Presentazione standard di PowerPoint</vt:lpstr>
      <vt:lpstr>Presentazione standard di PowerPoint</vt:lpstr>
      <vt:lpstr>Presentazione standard di PowerPoint</vt:lpstr>
      <vt:lpstr>Profilo e compiti istituzionali dell’insegnante della scuola ticinese</vt:lpstr>
      <vt:lpstr>Il documento è strutturato nei seguenti punti:</vt:lpstr>
      <vt:lpstr>Profilo personale dell’insegnante</vt:lpstr>
      <vt:lpstr>Profilo professionale dell’insegnante</vt:lpstr>
      <vt:lpstr>Compiti istituzionali dell’insegnante</vt:lpstr>
      <vt:lpstr>“VALORIZZA” </vt:lpstr>
      <vt:lpstr>Presentazione standard di PowerPoint</vt:lpstr>
      <vt:lpstr>attori coinvolti nel processo</vt:lpstr>
      <vt:lpstr>Supporto al processo di valutazione operato dalle scuole</vt:lpstr>
      <vt:lpstr> Questionario autovalutazione (39 item) </vt:lpstr>
      <vt:lpstr>SCHEDA GENITORI</vt:lpstr>
      <vt:lpstr>SCHEDA STUDENTI </vt:lpstr>
      <vt:lpstr>CCNL 2006-09</vt:lpstr>
      <vt:lpstr>Art. 26 – Funzione docente</vt:lpstr>
      <vt:lpstr>Artt. 28 - 29</vt:lpstr>
      <vt:lpstr>Una prima sintesi</vt:lpstr>
      <vt:lpstr>L. 107/2015</vt:lpstr>
      <vt:lpstr>L.107/2015 – art1, c.129. p3</vt:lpstr>
      <vt:lpstr>Presentazione standard di PowerPoint</vt:lpstr>
      <vt:lpstr>Ci sono anche i criteri per la valutazione del servizio del personale docente su richiesta [punto 5, comma 129 Legge 107/2015 Riferimento all’art. 448, TU]</vt:lpstr>
      <vt:lpstr> e poi il DM 850/2015 – art 4</vt:lpstr>
      <vt:lpstr>Presentazione standard di PowerPoint</vt:lpstr>
      <vt:lpstr>Come tradurre i comportamenti professionali in crediti</vt:lpstr>
      <vt:lpstr>Presentazione standard di PowerPoint</vt:lpstr>
      <vt:lpstr>Presentazione standard di PowerPoint</vt:lpstr>
      <vt:lpstr>Mariella Spinosi una tabella di corrispondenza tra quanto indicato nel punto 3 del comma 129 e la tripartizione degli ex crediti</vt:lpstr>
      <vt:lpstr>Presentazione standard di PowerPoint</vt:lpstr>
      <vt:lpstr>Presentazione standard di PowerPoint</vt:lpstr>
      <vt:lpstr>Giancarlo CERINI I 9 «campi» della L.107/2015, ri-combinati, indicano 3 aree (tra loro inter-connesse)</vt:lpstr>
      <vt:lpstr>Dino CRISTANINI</vt:lpstr>
      <vt:lpstr>RAGGRUPPAMENTI IN 3 AREE</vt:lpstr>
      <vt:lpstr>Nell’individuazione degli INDICATORI occorre:</vt:lpstr>
      <vt:lpstr>QUALITA’ DIDATTICA</vt:lpstr>
      <vt:lpstr>Contributo sviluppo (comunità) professionale</vt:lpstr>
      <vt:lpstr>considerazione</vt:lpstr>
      <vt:lpstr>Silvano TAGLIAGAMBE</vt:lpstr>
      <vt:lpstr>Presentazione standard di PowerPoint</vt:lpstr>
      <vt:lpstr>Presentazione standard di PowerPoint</vt:lpstr>
      <vt:lpstr>COMUNITA’ DI PRATICA</vt:lpstr>
      <vt:lpstr>Presentazione standard di PowerPoint</vt:lpstr>
      <vt:lpstr>Conclusioni</vt:lpstr>
      <vt:lpstr>Presentazione standard di PowerPoint</vt:lpstr>
      <vt:lpstr>FONDAZIONE AGNELLI «Rapporto sulla scuola in Italia» (Laterza editore 2009)</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dirigente</dc:creator>
  <cp:lastModifiedBy>dirigente</cp:lastModifiedBy>
  <cp:revision>92</cp:revision>
  <cp:lastPrinted>2016-03-17T14:55:41Z</cp:lastPrinted>
  <dcterms:created xsi:type="dcterms:W3CDTF">2016-03-09T16:01:07Z</dcterms:created>
  <dcterms:modified xsi:type="dcterms:W3CDTF">2016-03-17T14:58:30Z</dcterms:modified>
</cp:coreProperties>
</file>