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6BEBAD-964E-4E6A-8FEC-501851BCBB20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BBDED1-5E12-435F-984B-AB5A7AF7364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onizetti_biografia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PROGETTO%20SAMSUNG%20SMART%20FUTURE_x_collegio.ppt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PROGETTO SAMSUNG SMART FUTURE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Classe 2 A secondaria</a:t>
            </a:r>
            <a:br>
              <a:rPr lang="it-IT" dirty="0" smtClean="0"/>
            </a:br>
            <a:r>
              <a:rPr lang="it-IT" dirty="0" smtClean="0"/>
              <a:t>A.S. 2015 – 16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1556792"/>
            <a:ext cx="71552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Positività</a:t>
            </a:r>
          </a:p>
          <a:p>
            <a:r>
              <a:rPr lang="it-IT" dirty="0" smtClean="0"/>
              <a:t>Gli alunni :</a:t>
            </a:r>
          </a:p>
          <a:p>
            <a:r>
              <a:rPr lang="it-IT" dirty="0" smtClean="0"/>
              <a:t> - Hanno acquisito sicurezza nell’uso del </a:t>
            </a:r>
            <a:r>
              <a:rPr lang="it-IT" dirty="0" err="1" smtClean="0"/>
              <a:t>tablet</a:t>
            </a:r>
            <a:r>
              <a:rPr lang="it-IT" dirty="0" smtClean="0"/>
              <a:t> ai fini didattici. </a:t>
            </a:r>
          </a:p>
          <a:p>
            <a:r>
              <a:rPr lang="it-IT" dirty="0" smtClean="0"/>
              <a:t> - Hanno dimostrato di sapersi organizzare nel reperimento dei materiali </a:t>
            </a:r>
          </a:p>
          <a:p>
            <a:r>
              <a:rPr lang="it-IT" dirty="0" smtClean="0"/>
              <a:t>    e nella loro strutturazione ai fini di una comunicazione efficace.</a:t>
            </a:r>
            <a:br>
              <a:rPr lang="it-IT" dirty="0" smtClean="0"/>
            </a:br>
            <a:r>
              <a:rPr lang="it-IT" dirty="0" smtClean="0"/>
              <a:t>-  Hanno lavorato in gruppo superando parzialmente le criticità sorte nella </a:t>
            </a:r>
          </a:p>
          <a:p>
            <a:r>
              <a:rPr lang="it-IT" dirty="0" smtClean="0"/>
              <a:t>    relazione tra di loro durante l’attività.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3789040"/>
            <a:ext cx="82541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Criticità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- Difficoltà tecniche di collegamento a internet</a:t>
            </a:r>
            <a:br>
              <a:rPr lang="it-IT" dirty="0" smtClean="0"/>
            </a:br>
            <a:r>
              <a:rPr lang="it-IT" dirty="0" smtClean="0"/>
              <a:t>   (accesso contemporaneo da molti </a:t>
            </a:r>
            <a:r>
              <a:rPr lang="it-IT" dirty="0" err="1" smtClean="0"/>
              <a:t>tablet</a:t>
            </a:r>
            <a:r>
              <a:rPr lang="it-IT" dirty="0" smtClean="0"/>
              <a:t>).  </a:t>
            </a:r>
          </a:p>
          <a:p>
            <a:r>
              <a:rPr lang="it-IT" dirty="0" smtClean="0"/>
              <a:t>- Gli alunni hanno impiegato parecchio tempo nella “attivazione” del gruppo </a:t>
            </a:r>
          </a:p>
          <a:p>
            <a:r>
              <a:rPr lang="it-IT" dirty="0" smtClean="0"/>
              <a:t>   (nello stabilire gerarchie all’interno del gruppo).</a:t>
            </a:r>
            <a:br>
              <a:rPr lang="it-IT" dirty="0" smtClean="0"/>
            </a:br>
            <a:r>
              <a:rPr lang="it-IT" dirty="0" smtClean="0"/>
              <a:t>- Nel proporre i temi ci siamo fatti “prendere la mano” con proposte troppo ampie.</a:t>
            </a:r>
          </a:p>
          <a:p>
            <a:r>
              <a:rPr lang="it-IT" dirty="0" smtClean="0"/>
              <a:t>   Forse dovute alla necessita di mettere insieme le attività realizzate dagli alunni  con </a:t>
            </a:r>
            <a:br>
              <a:rPr lang="it-IT" dirty="0" smtClean="0"/>
            </a:br>
            <a:r>
              <a:rPr lang="it-IT" dirty="0" smtClean="0"/>
              <a:t>   la supervisione di docenti diversi.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31316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N°2</a:t>
            </a:r>
            <a:r>
              <a:rPr lang="it-IT" dirty="0" smtClean="0"/>
              <a:t> Incontri di formazione tecnica a cura di Project per conto di SAMSUNG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64308" y="1447616"/>
            <a:ext cx="33799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Fornitura e istallazione hardware: </a:t>
            </a:r>
          </a:p>
          <a:p>
            <a:r>
              <a:rPr lang="it-IT" dirty="0" smtClean="0"/>
              <a:t>N 1 server HP</a:t>
            </a:r>
          </a:p>
          <a:p>
            <a:r>
              <a:rPr lang="it-IT" dirty="0" smtClean="0"/>
              <a:t>N 1 </a:t>
            </a:r>
            <a:r>
              <a:rPr lang="it-IT" dirty="0" err="1" smtClean="0"/>
              <a:t>pc</a:t>
            </a:r>
            <a:r>
              <a:rPr lang="it-IT" dirty="0" smtClean="0"/>
              <a:t> portatile HP</a:t>
            </a:r>
          </a:p>
          <a:p>
            <a:r>
              <a:rPr lang="it-IT" dirty="0" smtClean="0"/>
              <a:t>N 1 monitor interattivo Samsung </a:t>
            </a:r>
          </a:p>
          <a:p>
            <a:r>
              <a:rPr lang="it-IT" dirty="0" smtClean="0"/>
              <a:t>N 23 </a:t>
            </a:r>
            <a:r>
              <a:rPr lang="it-IT" dirty="0" err="1" smtClean="0"/>
              <a:t>tablet</a:t>
            </a:r>
            <a:r>
              <a:rPr lang="it-IT" dirty="0" smtClean="0"/>
              <a:t> samsung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03648" y="3573016"/>
            <a:ext cx="7251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N°3</a:t>
            </a:r>
            <a:r>
              <a:rPr lang="it-IT" dirty="0" smtClean="0"/>
              <a:t> incontri di formazione didattica a cura del </a:t>
            </a:r>
            <a:r>
              <a:rPr lang="it-IT" i="1" dirty="0" smtClean="0"/>
              <a:t>samsung </a:t>
            </a:r>
            <a:r>
              <a:rPr lang="it-IT" i="1" dirty="0" err="1" smtClean="0"/>
              <a:t>ambassador</a:t>
            </a:r>
            <a:r>
              <a:rPr lang="it-IT" i="1" dirty="0" smtClean="0"/>
              <a:t> </a:t>
            </a:r>
          </a:p>
          <a:p>
            <a:r>
              <a:rPr lang="it-IT" dirty="0" smtClean="0"/>
              <a:t>in collaborazione con il CREMIT (centro di ricerca sull’educazione ai media , </a:t>
            </a:r>
          </a:p>
          <a:p>
            <a:r>
              <a:rPr lang="it-IT" dirty="0" smtClean="0"/>
              <a:t>all’informazione e alla tecnologia )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83768" y="692696"/>
            <a:ext cx="4499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PREPARAZIONE ALLA SPERIMENTAZIONE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699792" y="764704"/>
            <a:ext cx="27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FASE </a:t>
            </a:r>
            <a:r>
              <a:rPr lang="it-IT" dirty="0" err="1" smtClean="0"/>
              <a:t>DI</a:t>
            </a:r>
            <a:r>
              <a:rPr lang="it-IT" dirty="0" smtClean="0"/>
              <a:t> SPERIMENTAZIONE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5295" y="4149080"/>
            <a:ext cx="64530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 docenti del consiglio di classe della 2A elaborano le ipotesi di EAS </a:t>
            </a:r>
            <a:br>
              <a:rPr lang="it-IT" dirty="0" smtClean="0"/>
            </a:br>
            <a:r>
              <a:rPr lang="it-IT" dirty="0" smtClean="0"/>
              <a:t>(Episodi di Apprendimento Situati) da attuare in classe . </a:t>
            </a:r>
          </a:p>
          <a:p>
            <a:r>
              <a:rPr lang="it-IT" dirty="0" smtClean="0"/>
              <a:t>- Cosa c’è dietro ( Le etichette dei succhi di frutta) </a:t>
            </a:r>
          </a:p>
          <a:p>
            <a:r>
              <a:rPr lang="it-IT" dirty="0" smtClean="0"/>
              <a:t>- Personaggio famoso (Guida su Donizetti per turisti)</a:t>
            </a:r>
          </a:p>
          <a:p>
            <a:r>
              <a:rPr lang="it-IT" dirty="0" smtClean="0"/>
              <a:t>- Rugby catena (Il rispetto delle regole in un gioco di squadra) </a:t>
            </a:r>
          </a:p>
        </p:txBody>
      </p:sp>
      <p:pic>
        <p:nvPicPr>
          <p:cNvPr id="8196" name="Picture 4" descr="http://www.icstommaso.it/wp-content/uploads/2013/11/riuni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256584" cy="2522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aliaora.retenews24.it/wp-content/uploads/2015/10/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191250" cy="3419475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8" y="4560222"/>
            <a:ext cx="679429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b="1" dirty="0"/>
              <a:t>La didattica per EAS</a:t>
            </a:r>
            <a:r>
              <a:rPr lang="it-IT" dirty="0"/>
              <a:t> </a:t>
            </a:r>
          </a:p>
          <a:p>
            <a:r>
              <a:rPr lang="it-IT" dirty="0"/>
              <a:t> </a:t>
            </a:r>
            <a:endParaRPr lang="it-IT" sz="1600" dirty="0" smtClean="0"/>
          </a:p>
          <a:p>
            <a:r>
              <a:rPr lang="it-IT" sz="1600" dirty="0" smtClean="0"/>
              <a:t>Secondo </a:t>
            </a:r>
            <a:r>
              <a:rPr lang="it-IT" sz="1600" dirty="0"/>
              <a:t>la didattica per EAS (Episodi di Apprendimento Situati) elaborata dal professor </a:t>
            </a:r>
            <a:r>
              <a:rPr lang="it-IT" sz="1600" dirty="0" err="1"/>
              <a:t>Piercesare</a:t>
            </a:r>
            <a:r>
              <a:rPr lang="it-IT" sz="1600" dirty="0"/>
              <a:t> Rivoltella, direttore del </a:t>
            </a:r>
            <a:r>
              <a:rPr lang="it-IT" sz="1600" dirty="0" err="1"/>
              <a:t>Cremit</a:t>
            </a:r>
            <a:r>
              <a:rPr lang="it-IT" sz="1600" dirty="0"/>
              <a:t> dell’Università Cattolica di Milano, il modulo didattico della </a:t>
            </a:r>
            <a:r>
              <a:rPr lang="it-IT" sz="1600" dirty="0" err="1"/>
              <a:t>flipped</a:t>
            </a:r>
            <a:r>
              <a:rPr lang="it-IT" sz="1600" dirty="0"/>
              <a:t> </a:t>
            </a:r>
            <a:r>
              <a:rPr lang="it-IT" sz="1600" dirty="0" err="1" smtClean="0"/>
              <a:t>lesson</a:t>
            </a:r>
            <a:r>
              <a:rPr lang="it-IT" sz="1600" dirty="0" smtClean="0"/>
              <a:t> </a:t>
            </a:r>
            <a:r>
              <a:rPr lang="it-IT" sz="1600" dirty="0"/>
              <a:t>deve essere strutturato in tre momenti: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o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6258799" cy="517279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627784" y="332656"/>
            <a:ext cx="287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Inizia l’attività  con gli alunni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623720" y="2636912"/>
            <a:ext cx="2520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ym typeface="Symbol"/>
              </a:rPr>
              <a:t>Fase anticipatoria</a:t>
            </a:r>
            <a:r>
              <a:rPr lang="it-IT" dirty="0" smtClean="0"/>
              <a:t>: il docente seleziona e assegna agli studenti risorse multimediali relative all’argomento in oggetto utili a fornire uno stimolo, un </a:t>
            </a:r>
            <a:r>
              <a:rPr lang="it-IT" dirty="0" err="1" smtClean="0"/>
              <a:t>framework</a:t>
            </a:r>
            <a:r>
              <a:rPr lang="it-IT" dirty="0" smtClean="0"/>
              <a:t> concettuale, e assegna compiti da svolgere. </a:t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:\EAS_2A\gruppi_a_lavoro.jpg"/>
          <p:cNvPicPr>
            <a:picLocks noChangeAspect="1" noChangeArrowheads="1"/>
          </p:cNvPicPr>
          <p:nvPr/>
        </p:nvPicPr>
        <p:blipFill>
          <a:blip r:embed="rId2" cstate="print"/>
          <a:srcRect t="7832"/>
          <a:stretch>
            <a:fillRect/>
          </a:stretch>
        </p:blipFill>
        <p:spPr bwMode="auto">
          <a:xfrm>
            <a:off x="395536" y="764704"/>
            <a:ext cx="4827072" cy="593204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5399584" y="4005064"/>
            <a:ext cx="37444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Fase operatoria</a:t>
            </a:r>
            <a:r>
              <a:rPr lang="it-IT" dirty="0" smtClean="0"/>
              <a:t>: </a:t>
            </a:r>
            <a:r>
              <a:rPr lang="it-IT" dirty="0"/>
              <a:t>è la fase in cui gli studenti svolgono il compito, ovvero creano prodotti atti a dimostrare il loro </a:t>
            </a:r>
            <a:r>
              <a:rPr lang="it-IT" dirty="0" smtClean="0"/>
              <a:t>apprendimento. In questa fase </a:t>
            </a:r>
            <a:r>
              <a:rPr lang="it-IT" dirty="0"/>
              <a:t>emerge la capacità di far uso dei materiali conosciuti </a:t>
            </a:r>
            <a:r>
              <a:rPr lang="it-IT" dirty="0" smtClean="0"/>
              <a:t>e delle abilità possedute  per  </a:t>
            </a:r>
            <a:r>
              <a:rPr lang="it-IT" dirty="0"/>
              <a:t>risolvere problemi nuovi.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68144" y="2708920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Naturalmente </a:t>
            </a:r>
            <a:r>
              <a:rPr lang="it-IT" dirty="0"/>
              <a:t>gli studenti possono utilizzare strumenti vari per dimostrare quello che hanno imparato, ma sempre più spesso vengono impiegati strumenti di narrazione digitale (video, mappe, </a:t>
            </a:r>
            <a:r>
              <a:rPr lang="it-IT" dirty="0" err="1"/>
              <a:t>slideshow</a:t>
            </a:r>
            <a:r>
              <a:rPr lang="it-IT" dirty="0"/>
              <a:t>, </a:t>
            </a:r>
            <a:r>
              <a:rPr lang="it-IT" dirty="0" err="1"/>
              <a:t>storytelling</a:t>
            </a:r>
            <a:r>
              <a:rPr lang="it-IT" dirty="0"/>
              <a:t> ecc.); </a:t>
            </a:r>
          </a:p>
          <a:p>
            <a:endParaRPr lang="it-IT" dirty="0"/>
          </a:p>
        </p:txBody>
      </p:sp>
      <p:pic>
        <p:nvPicPr>
          <p:cNvPr id="4" name="Immagine 3" descr="doisneau-information-scolaire-paris-1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524081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EAS_2A\IMG_1353.JPG"/>
          <p:cNvPicPr>
            <a:picLocks noChangeAspect="1" noChangeArrowheads="1"/>
          </p:cNvPicPr>
          <p:nvPr/>
        </p:nvPicPr>
        <p:blipFill>
          <a:blip r:embed="rId2" cstate="print"/>
          <a:srcRect t="21739"/>
          <a:stretch>
            <a:fillRect/>
          </a:stretch>
        </p:blipFill>
        <p:spPr bwMode="auto">
          <a:xfrm>
            <a:off x="683568" y="1124744"/>
            <a:ext cx="4968552" cy="518457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868144" y="3356992"/>
            <a:ext cx="28803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Fase </a:t>
            </a:r>
            <a:r>
              <a:rPr lang="it-IT" sz="2000" dirty="0" err="1" smtClean="0"/>
              <a:t>ristrutturativa</a:t>
            </a:r>
            <a:r>
              <a:rPr lang="it-IT" sz="2000" dirty="0" smtClean="0"/>
              <a:t>: </a:t>
            </a:r>
            <a:r>
              <a:rPr lang="it-IT" dirty="0"/>
              <a:t>il docente valuta e corregge i prodotti digitali elaborati dagli studenti, fissa i nodi concettuali emersi e soprattutto accompagna la classe verso una rielaborazione significativa di quanto si è appresso durante </a:t>
            </a:r>
            <a:r>
              <a:rPr lang="it-IT" dirty="0">
                <a:hlinkClick r:id="rId3" action="ppaction://hlinkfile"/>
              </a:rPr>
              <a:t>l’EAS</a:t>
            </a:r>
            <a:r>
              <a:rPr lang="it-IT" dirty="0">
                <a:hlinkClick r:id="rId4" action="ppaction://hlinkpres?slideindex=1&amp;slidetitle="/>
              </a:rPr>
              <a:t>.</a:t>
            </a:r>
            <a:r>
              <a:rPr lang="it-IT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7664" y="4437112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Ogni singolo episodio di apprendimento (EAS) rappresenta un’occasione di valutazione dello studente da parte del docente, che così accumula una quantità di informazioni anche </a:t>
            </a:r>
            <a:r>
              <a:rPr lang="it-IT" dirty="0" err="1" smtClean="0"/>
              <a:t>metacognitive</a:t>
            </a:r>
            <a:r>
              <a:rPr lang="it-IT" dirty="0" smtClean="0"/>
              <a:t> in merito alle strategie di studio impiegate, proprio perché può osservarlo in classe mentre lavora, durante la fase operatoria.</a:t>
            </a:r>
            <a:endParaRPr lang="it-IT" dirty="0"/>
          </a:p>
        </p:txBody>
      </p:sp>
      <p:pic>
        <p:nvPicPr>
          <p:cNvPr id="3074" name="Picture 2" descr="http://ilcentro.gelocal.it/polopoly_fs/1.11211754.1428713079!/httpImage/image.jpg_gen/derivatives/detail_558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764704"/>
            <a:ext cx="561793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684</TotalTime>
  <Words>338</Words>
  <Application>Microsoft Office PowerPoint</Application>
  <PresentationFormat>Presentazione su schermo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Consolas</vt:lpstr>
      <vt:lpstr>Corbel</vt:lpstr>
      <vt:lpstr>Symbol</vt:lpstr>
      <vt:lpstr>Wingdings</vt:lpstr>
      <vt:lpstr>Wingdings 2</vt:lpstr>
      <vt:lpstr>Wingdings 3</vt:lpstr>
      <vt:lpstr>Metro</vt:lpstr>
      <vt:lpstr>PROGETTO SAMSUNG SMART FUTURE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SAMSUNG SMART FUTURE</dc:title>
  <dc:creator>Andrea</dc:creator>
  <cp:lastModifiedBy>Utente</cp:lastModifiedBy>
  <cp:revision>53</cp:revision>
  <dcterms:created xsi:type="dcterms:W3CDTF">2016-05-15T09:09:16Z</dcterms:created>
  <dcterms:modified xsi:type="dcterms:W3CDTF">2016-05-19T12:22:42Z</dcterms:modified>
</cp:coreProperties>
</file>