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4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81" d="100"/>
          <a:sy n="81" d="100"/>
        </p:scale>
        <p:origin x="156" y="8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ti@istitutodeamicis.gov.it" TargetMode="External"/><Relationship Id="rId2" Type="http://schemas.openxmlformats.org/officeDocument/2006/relationships/hyperlink" Target="mailto:e.beschi@cooperativaprogettazione.i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orzioribes.com/cooperative/why-not-societa-cooperativa-sociale-onlu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A95779D-703C-409F-9AE2-A6E0B94858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Report CTI Bergamo</a:t>
            </a:r>
            <a:br>
              <a:rPr lang="it-IT" dirty="0"/>
            </a:br>
            <a:r>
              <a:rPr lang="it-IT" dirty="0"/>
              <a:t>ambito 4</a:t>
            </a:r>
            <a:br>
              <a:rPr lang="it-IT" dirty="0"/>
            </a:br>
            <a:r>
              <a:rPr lang="it-IT" dirty="0"/>
              <a:t>21 FEBBRAIO 2018</a:t>
            </a:r>
          </a:p>
        </p:txBody>
      </p:sp>
    </p:spTree>
    <p:extLst>
      <p:ext uri="{BB962C8B-B14F-4D97-AF65-F5344CB8AC3E}">
        <p14:creationId xmlns:p14="http://schemas.microsoft.com/office/powerpoint/2010/main" val="348322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172F4DE-29E1-45EE-828B-12D84DDEB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FORMAZIONE AMBITO 4</a:t>
            </a:r>
            <a:br>
              <a:rPr lang="it-IT" dirty="0"/>
            </a:br>
            <a:r>
              <a:rPr lang="it-IT" dirty="0"/>
              <a:t>Dirigenti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9D4F442-A3AE-4A1B-8441-4624B3B9A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26" y="2875722"/>
            <a:ext cx="9516786" cy="3035500"/>
          </a:xfrm>
        </p:spPr>
        <p:txBody>
          <a:bodyPr/>
          <a:lstStyle/>
          <a:p>
            <a:r>
              <a:rPr lang="it-IT" dirty="0"/>
              <a:t>Il CTI collabora alla organizzazione e conduzione dei laboratori previsti dal percorso formativo denominato «INCLUSIONE: didattica per tutta la classe»</a:t>
            </a:r>
          </a:p>
          <a:p>
            <a:r>
              <a:rPr lang="it-IT" dirty="0"/>
              <a:t>26 marzo giornata 8.30/18.30 con Enzo Zecchi di Lepida Scuola (</a:t>
            </a:r>
            <a:r>
              <a:rPr lang="it-IT" dirty="0" err="1"/>
              <a:t>project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</a:t>
            </a:r>
            <a:r>
              <a:rPr lang="it-IT" dirty="0" err="1"/>
              <a:t>learning</a:t>
            </a:r>
            <a:r>
              <a:rPr lang="it-IT" dirty="0"/>
              <a:t>) e dott.ssa Brembati (Lettura diagnosi-conoscere il percorso diagnostico, dalla valutazione alle implicazioni didattiche»</a:t>
            </a:r>
          </a:p>
          <a:p>
            <a:r>
              <a:rPr lang="it-IT" dirty="0"/>
              <a:t>Laboratori 9 e 16 aprile (14.30/16.30 per IS- 16/18 per IC): compito studio e lavoro collettivo (studenti NAI, CNI, disabili, con DSA </a:t>
            </a:r>
          </a:p>
          <a:p>
            <a:r>
              <a:rPr lang="it-IT" dirty="0"/>
              <a:t>Iscrizione al link indicato dal referente dirigente ambito 4 a tutti gli istituti</a:t>
            </a:r>
          </a:p>
        </p:txBody>
      </p:sp>
    </p:spTree>
    <p:extLst>
      <p:ext uri="{BB962C8B-B14F-4D97-AF65-F5344CB8AC3E}">
        <p14:creationId xmlns:p14="http://schemas.microsoft.com/office/powerpoint/2010/main" val="304956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F044717-445C-493A-8645-E77AC3374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dirty="0"/>
              <a:t>Istituti dell’AMBITO 4: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C73C9CD-14DA-4372-8DB2-827EEE2BA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2051" y="1905000"/>
            <a:ext cx="10111409" cy="4006222"/>
          </a:xfrm>
        </p:spPr>
        <p:txBody>
          <a:bodyPr/>
          <a:lstStyle/>
          <a:p>
            <a:r>
              <a:rPr lang="it-IT" dirty="0"/>
              <a:t>Istituti comprensivi:</a:t>
            </a:r>
          </a:p>
          <a:p>
            <a:r>
              <a:rPr lang="it-IT" dirty="0"/>
              <a:t>CAMOZZI-DA ROSCIATE-DE AMICIS-DONADONI-GORLE-I MILLE-MAZZI- </a:t>
            </a:r>
            <a:r>
              <a:rPr lang="it-IT" dirty="0" smtClean="0"/>
              <a:t>MUZIO- PETTENI S</a:t>
            </a:r>
            <a:r>
              <a:rPr lang="it-IT" dirty="0"/>
              <a:t>. LUCIA-SORISOLE/PONTERANICA-TORRE BOLDONE</a:t>
            </a:r>
          </a:p>
          <a:p>
            <a:r>
              <a:rPr lang="it-IT" dirty="0"/>
              <a:t>Nuovi per ambito 4:AZZANO-CURNO-STEZZANO-TREVIOLO-URGNANO-ZANICA</a:t>
            </a:r>
          </a:p>
          <a:p>
            <a:r>
              <a:rPr lang="it-IT" dirty="0"/>
              <a:t>Istituti superiori:</a:t>
            </a:r>
          </a:p>
          <a:p>
            <a:r>
              <a:rPr lang="it-IT" dirty="0"/>
              <a:t>ABF/ CFP-AGRARIO RIGONI STERN-ARTISTICO MANZU’-BELOTTI-CANIANA-CPIA-ENAIP-FALCONE-GALLI-LUSSANA-MAMOLI-MASCHERONI--NATTA-PALEOCAPA-PATRONATO S. VINCENZO-PESENTI-QUARENGHI-SARPI-SECCO SUARDO-VITTORIO EMANUELE-</a:t>
            </a:r>
          </a:p>
        </p:txBody>
      </p:sp>
    </p:spTree>
    <p:extLst>
      <p:ext uri="{BB962C8B-B14F-4D97-AF65-F5344CB8AC3E}">
        <p14:creationId xmlns:p14="http://schemas.microsoft.com/office/powerpoint/2010/main" val="196538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D2449F7-0CF9-4106-9F8C-50DCE3BD4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Ordine del giorno: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5EC142B-D988-4904-B943-C4DA9AF9D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75791"/>
            <a:ext cx="8915400" cy="4598505"/>
          </a:xfrm>
        </p:spPr>
        <p:txBody>
          <a:bodyPr>
            <a:normAutofit lnSpcReduction="10000"/>
          </a:bodyPr>
          <a:lstStyle/>
          <a:p>
            <a:r>
              <a:rPr lang="it-IT" dirty="0"/>
              <a:t>Comunicazioni inerenti lo sportello AUTISMO: contatti, utenti, tipologia di interventi  </a:t>
            </a:r>
          </a:p>
          <a:p>
            <a:r>
              <a:rPr lang="it-IT" dirty="0"/>
              <a:t>Report azioni messe in campo da settembre ad oggi, gruppi di lavoro a tema: disabilità, disturbi dell’apprendimento, </a:t>
            </a:r>
            <a:r>
              <a:rPr lang="it-IT" dirty="0" err="1"/>
              <a:t>intercultura</a:t>
            </a:r>
            <a:endParaRPr lang="it-IT" dirty="0"/>
          </a:p>
          <a:p>
            <a:r>
              <a:rPr lang="it-IT" dirty="0"/>
              <a:t>Formazione marzo aprile maggio 2018: «Interlingua e </a:t>
            </a:r>
            <a:r>
              <a:rPr lang="it-IT" dirty="0" err="1"/>
              <a:t>intercultura</a:t>
            </a:r>
            <a:r>
              <a:rPr lang="it-IT" dirty="0"/>
              <a:t>» «Strumenti compensativi e modalità di valutazione-Costruzione prove equipollenti» « Disturbi d’ansia e DCA»</a:t>
            </a:r>
          </a:p>
          <a:p>
            <a:r>
              <a:rPr lang="it-IT" dirty="0"/>
              <a:t>Formazione in collaborazione con Polo Formativo Dirigenti ambito 4 «Inclusione: quali interventi didattici per la classe multiculturale e con Bisogni diversificati»</a:t>
            </a:r>
          </a:p>
          <a:p>
            <a:r>
              <a:rPr lang="it-IT" dirty="0"/>
              <a:t>Progetti di orientamento: alunni disabili e studenti NAI nel passaggio da istituto comprensivo a superiore; incontro «passaggio informazioni per studenti CNI e alunni in situazione di fragilità».</a:t>
            </a:r>
          </a:p>
          <a:p>
            <a:r>
              <a:rPr lang="it-IT" dirty="0"/>
              <a:t>Mediazione: pacchetto orario destinato a casi di emergenza, facilitazione comunicazione scuola/famiglia 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500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05A8997-AA94-4D24-9E05-34E2F3FAB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721525"/>
          </a:xfrm>
        </p:spPr>
        <p:txBody>
          <a:bodyPr>
            <a:normAutofit fontScale="90000"/>
          </a:bodyPr>
          <a:lstStyle/>
          <a:p>
            <a:r>
              <a:rPr lang="it-IT" dirty="0"/>
              <a:t>«Sportello autismo»</a:t>
            </a:r>
            <a:br>
              <a:rPr lang="it-IT" dirty="0"/>
            </a:br>
            <a:r>
              <a:rPr lang="it-IT" dirty="0"/>
              <a:t>docenti: Gina Forlani, Silvia Giovannini,</a:t>
            </a:r>
            <a:br>
              <a:rPr lang="it-IT" dirty="0"/>
            </a:br>
            <a:r>
              <a:rPr lang="it-IT" dirty="0"/>
              <a:t>Liliana Pensa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7BD95BD-B890-438B-B95C-0FD55FF6C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8887" y="2650434"/>
            <a:ext cx="9145725" cy="3260787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Contatti: </a:t>
            </a:r>
            <a:r>
              <a:rPr lang="it-IT" dirty="0" err="1"/>
              <a:t>ref</a:t>
            </a:r>
            <a:r>
              <a:rPr lang="it-IT" dirty="0"/>
              <a:t>. area disabilità; docenti specializzati e docenti curricolari con assistenti educatori; genitori; Neuropsichiatra; Dirigente della Formazione professionale</a:t>
            </a:r>
          </a:p>
          <a:p>
            <a:r>
              <a:rPr lang="it-IT" dirty="0"/>
              <a:t>Utenti:  bambini/e scuola dell’ Infanzia, primaria e secondaria di 1°   </a:t>
            </a:r>
          </a:p>
          <a:p>
            <a:r>
              <a:rPr lang="it-IT" dirty="0"/>
              <a:t>Tipologia d’intervento per Infanzia: osservazione bambini per predisporre scheda invio ai servizi UONPIA; interventi riguardanti organizzazione del tempo, dello spazio, attività pratiche giornaliere</a:t>
            </a:r>
          </a:p>
          <a:p>
            <a:r>
              <a:rPr lang="it-IT" dirty="0"/>
              <a:t>Tipologia intervento per primaria: interventi per impostare abilità sociali di base e abilità di comportamento adattivo</a:t>
            </a:r>
          </a:p>
          <a:p>
            <a:r>
              <a:rPr lang="it-IT" dirty="0"/>
              <a:t>Tipologia intervento per scuola secondaria 1°: indicazioni per stesura PEI, percorsi di </a:t>
            </a:r>
            <a:r>
              <a:rPr lang="it-IT" dirty="0" err="1"/>
              <a:t>pre</a:t>
            </a:r>
            <a:r>
              <a:rPr lang="it-IT" dirty="0"/>
              <a:t>-orientamento</a:t>
            </a:r>
          </a:p>
        </p:txBody>
      </p:sp>
    </p:spTree>
    <p:extLst>
      <p:ext uri="{BB962C8B-B14F-4D97-AF65-F5344CB8AC3E}">
        <p14:creationId xmlns:p14="http://schemas.microsoft.com/office/powerpoint/2010/main" val="215554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55717F4-AA41-47AE-BAB0-19A2B2567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CTI </a:t>
            </a:r>
            <a:r>
              <a:rPr lang="it-IT" dirty="0" err="1"/>
              <a:t>Bg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docenti: </a:t>
            </a:r>
            <a:r>
              <a:rPr lang="it-IT" dirty="0" err="1"/>
              <a:t>Paredi</a:t>
            </a:r>
            <a:r>
              <a:rPr lang="it-IT" dirty="0"/>
              <a:t> e Stefanelli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3F76636-892D-4766-B36A-56A32C26B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6522" y="1905001"/>
            <a:ext cx="9848090" cy="4707834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Primo incontro informativo 16 ottobre 2017</a:t>
            </a:r>
          </a:p>
          <a:p>
            <a:r>
              <a:rPr lang="it-IT" dirty="0"/>
              <a:t>Illustrazione funzionamento del CTI </a:t>
            </a:r>
            <a:r>
              <a:rPr lang="it-IT" dirty="0" err="1"/>
              <a:t>Bg</a:t>
            </a:r>
            <a:r>
              <a:rPr lang="it-IT" dirty="0"/>
              <a:t> e dello Sportello Autismo</a:t>
            </a:r>
          </a:p>
          <a:p>
            <a:r>
              <a:rPr lang="it-IT" dirty="0"/>
              <a:t>Piani di lavoro ritenuti prioritari dai dirigenti dell’ambito 4 (nell’ottica di prosecuzione delle azioni previste dal progetto CTI 2016/2017): incontri a tema, consulenza, realizzazione percorsi da bandi, implementazione del sito, formazione, contatti con Enti Locali e organizzazioni</a:t>
            </a:r>
          </a:p>
          <a:p>
            <a:r>
              <a:rPr lang="it-IT" dirty="0"/>
              <a:t>Invio alle scuole moduli certificazione tradotti in varie lingue e vademecum vaccinazioni</a:t>
            </a:r>
          </a:p>
          <a:p>
            <a:r>
              <a:rPr lang="it-IT" dirty="0"/>
              <a:t>Ricognizione referenti</a:t>
            </a:r>
          </a:p>
          <a:p>
            <a:r>
              <a:rPr lang="it-IT" dirty="0"/>
              <a:t>Illustrazione aree di intervento per Associazione </a:t>
            </a:r>
            <a:r>
              <a:rPr lang="it-IT" dirty="0" err="1"/>
              <a:t>Ruah</a:t>
            </a:r>
            <a:endParaRPr lang="it-IT" dirty="0"/>
          </a:p>
          <a:p>
            <a:r>
              <a:rPr lang="it-IT" dirty="0"/>
              <a:t>Incontri a tema : risultati del questionario on line di rilevazione bisogni inviato ai referenti delle scuole; organizzazione date ed orari</a:t>
            </a:r>
          </a:p>
          <a:p>
            <a:r>
              <a:rPr lang="it-IT" dirty="0"/>
              <a:t>Informativa funzionamento del CTS NTD presso IC Muzio programma aggiornamento annuale sull’uso delle tecnologie</a:t>
            </a:r>
          </a:p>
          <a:p>
            <a:r>
              <a:rPr lang="it-IT" dirty="0"/>
              <a:t>Informativa azioni predisposte per 2017/2018 inviato a tutti i dirigenti ambito 4 dal reggente prof. </a:t>
            </a:r>
            <a:r>
              <a:rPr lang="it-IT" dirty="0" err="1"/>
              <a:t>Ghilardi</a:t>
            </a:r>
            <a:r>
              <a:rPr lang="it-IT" dirty="0"/>
              <a:t> dell’IC De Amicis, sede CTI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498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6119B94-A45B-4FEC-8CC8-F40FF2722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Intercultura-gruppi di lavoro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16A7F80-E3A7-4000-9C1E-BCF466FBF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314" y="1537253"/>
            <a:ext cx="9592586" cy="4956312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Gruppo « Monitoraggio percorsi di italiano L2»: 8 novembre-6 dicembre-10 gennaio-7 marzo-9 maggio (questionario on line rivolto ai docenti alfabetizzatori; organizzazione, metodologie, strumenti; interlingua: valutare il parlato e scritto dello studente CNI; raccolta materiali (on line, video, dvd, testi); proposte formative </a:t>
            </a:r>
            <a:r>
              <a:rPr lang="it-IT" dirty="0" err="1"/>
              <a:t>webinar</a:t>
            </a:r>
            <a:r>
              <a:rPr lang="it-IT" dirty="0"/>
              <a:t> e seminariali</a:t>
            </a:r>
          </a:p>
          <a:p>
            <a:r>
              <a:rPr lang="it-IT" dirty="0"/>
              <a:t>Gruppo «Ricerca Integrazione scolastica seconde generazioni»: 13 novembre-12 febbraio-9 aprile-14 maggio (proposta questionario on line rivolto a studenti CNI, media e superiore, nati in Italia o giunti in Italia all’età di 5/7 anni; rivolto ai docenti di italiano, matematica e LS; rivolto ai presidi; riflessioni sui risultati parziali 8 risposte presidi/88 docenti/124 studenti; criticità e punti di forza</a:t>
            </a:r>
          </a:p>
          <a:p>
            <a:r>
              <a:rPr lang="it-IT" dirty="0"/>
              <a:t>Gruppo « Confronto </a:t>
            </a:r>
            <a:r>
              <a:rPr lang="it-IT" dirty="0" err="1"/>
              <a:t>PdP</a:t>
            </a:r>
            <a:r>
              <a:rPr lang="it-IT" dirty="0"/>
              <a:t> per alunni CNI, costruzione di un </a:t>
            </a:r>
            <a:r>
              <a:rPr lang="it-IT" dirty="0" err="1"/>
              <a:t>PdP</a:t>
            </a:r>
            <a:r>
              <a:rPr lang="it-IT" dirty="0"/>
              <a:t> condiviso» : 22 novembre- 22 gennaio- 16 aprile (</a:t>
            </a:r>
            <a:r>
              <a:rPr lang="it-IT" dirty="0" err="1"/>
              <a:t>Confonto</a:t>
            </a:r>
            <a:r>
              <a:rPr lang="it-IT" dirty="0"/>
              <a:t>  </a:t>
            </a:r>
            <a:r>
              <a:rPr lang="it-IT" dirty="0" err="1"/>
              <a:t>Pdp</a:t>
            </a:r>
            <a:r>
              <a:rPr lang="it-IT" dirty="0"/>
              <a:t>: criticità e selezione dei punti di forza, criteri sottesi alla stesura di un </a:t>
            </a:r>
            <a:r>
              <a:rPr lang="it-IT" dirty="0" err="1"/>
              <a:t>PdP</a:t>
            </a:r>
            <a:r>
              <a:rPr lang="it-IT" dirty="0"/>
              <a:t> che sia esaustivo, propositivo, guida per le docenti per una valutazione in linea con la normativa e realmente formativa</a:t>
            </a:r>
          </a:p>
          <a:p>
            <a:r>
              <a:rPr lang="it-IT" dirty="0"/>
              <a:t>Gruppo «Aggiornamento vademecum»: 4 dicembre-14 marzo-30 maggio (integrazione attraverso allegati: disabilità studenti CNI alla luce delle informazioni emerse incontri con dott.ssa  Zenoni e logopedista dott.ssa Tintori ; moduli vaccinazioni in lingue; modelli di </a:t>
            </a:r>
            <a:r>
              <a:rPr lang="it-IT" dirty="0" err="1"/>
              <a:t>PdP</a:t>
            </a:r>
            <a:r>
              <a:rPr lang="it-IT" dirty="0"/>
              <a:t> condivisi; risultati questionari alfabetizzatrici; risultati questionari Ricerca Integrazione seconde generazioni; raccolta documentazione materiali per percorsi di alfabetizzazione italiano L2 , soprattutto </a:t>
            </a:r>
            <a:r>
              <a:rPr lang="it-IT" dirty="0" err="1"/>
              <a:t>interlingua,e</a:t>
            </a:r>
            <a:r>
              <a:rPr lang="it-IT" dirty="0"/>
              <a:t> </a:t>
            </a:r>
            <a:r>
              <a:rPr lang="it-IT" dirty="0" err="1"/>
              <a:t>italstudio</a:t>
            </a:r>
            <a:r>
              <a:rPr lang="it-IT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27446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C78339B-3605-47F3-A51A-8CE7847D9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MEDIAZIONE in collaborazione con coop. Progettazione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5865685-0A9D-4AB2-B2F8-48FE7F5C4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7983" y="2133600"/>
            <a:ext cx="10363200" cy="4100290"/>
          </a:xfrm>
        </p:spPr>
        <p:txBody>
          <a:bodyPr/>
          <a:lstStyle/>
          <a:p>
            <a:r>
              <a:rPr lang="it-IT" dirty="0"/>
              <a:t>Pacchetto emergenza di 40 ore</a:t>
            </a:r>
          </a:p>
          <a:p>
            <a:r>
              <a:rPr lang="it-IT" dirty="0"/>
              <a:t>Destinatari: famiglie studenti NAI</a:t>
            </a:r>
          </a:p>
          <a:p>
            <a:r>
              <a:rPr lang="it-IT" dirty="0"/>
              <a:t>Modulo apposito di richiesta alla coop Progettazione dott.ssa Eleonora </a:t>
            </a:r>
            <a:r>
              <a:rPr lang="it-IT" dirty="0" err="1"/>
              <a:t>Beschi</a:t>
            </a:r>
            <a:r>
              <a:rPr lang="it-IT" dirty="0"/>
              <a:t> </a:t>
            </a:r>
            <a:r>
              <a:rPr lang="it-IT" u="sng" dirty="0">
                <a:solidFill>
                  <a:srgbClr val="0000FF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e.beschi@cooperativaprogettazione.it</a:t>
            </a:r>
            <a:r>
              <a:rPr lang="it-IT" dirty="0">
                <a:latin typeface="Cambria" panose="02040503050406030204" pitchFamily="18" charset="0"/>
                <a:ea typeface="Arial Unicode MS"/>
                <a:cs typeface="Times New Roman" panose="02020603050405020304" pitchFamily="18" charset="0"/>
              </a:rPr>
              <a:t>  </a:t>
            </a:r>
            <a:r>
              <a:rPr lang="it-IT" dirty="0"/>
              <a:t>e per conoscenza al CTI mail </a:t>
            </a:r>
            <a:r>
              <a:rPr lang="it-IT" dirty="0">
                <a:hlinkClick r:id="rId3"/>
              </a:rPr>
              <a:t>cti@istitutodeamicis.gov.it</a:t>
            </a:r>
            <a:endParaRPr lang="it-IT" dirty="0"/>
          </a:p>
          <a:p>
            <a:r>
              <a:rPr lang="it-IT" dirty="0"/>
              <a:t>Per gli istituti nuovi facenti riferimento all’ufficio di Piano di Dalmine  </a:t>
            </a:r>
            <a:r>
              <a:rPr lang="it-IT" dirty="0" err="1"/>
              <a:t>ref</a:t>
            </a:r>
            <a:r>
              <a:rPr lang="it-IT" dirty="0"/>
              <a:t>. Bruno Bodini (Stezzano, Zanica, Boltiere, Treviolo): erogazione secondo modalità previste in questi anni dai Comuni e possibilità di richiesta tramite messa a disposizione di fondi da PROGETTO FAMI (2017/2018)</a:t>
            </a:r>
          </a:p>
        </p:txBody>
      </p:sp>
    </p:spTree>
    <p:extLst>
      <p:ext uri="{BB962C8B-B14F-4D97-AF65-F5344CB8AC3E}">
        <p14:creationId xmlns:p14="http://schemas.microsoft.com/office/powerpoint/2010/main" val="196023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F4377CA-A215-42C8-A58A-63B2364D8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dirty="0"/>
              <a:t>Disabilità e disturbi di apprendimento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F0EE594-528C-4E75-B38A-BB4981971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8" y="1364974"/>
            <a:ext cx="10847414" cy="5393635"/>
          </a:xfrm>
        </p:spPr>
        <p:txBody>
          <a:bodyPr>
            <a:normAutofit fontScale="40000" lnSpcReduction="20000"/>
          </a:bodyPr>
          <a:lstStyle/>
          <a:p>
            <a:pPr marL="914400" indent="-22860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it-IT" sz="3000" b="1" dirty="0"/>
              <a:t>1 Gruppo </a:t>
            </a:r>
            <a:r>
              <a:rPr lang="it-IT" sz="3500" b="1" dirty="0"/>
              <a:t>«Orientamento e </a:t>
            </a:r>
            <a:r>
              <a:rPr lang="it-IT" sz="3500" b="1" dirty="0" err="1"/>
              <a:t>ri</a:t>
            </a:r>
            <a:r>
              <a:rPr lang="it-IT" sz="3500" b="1" dirty="0"/>
              <a:t>-orientamento alunni con disabilità</a:t>
            </a:r>
            <a:r>
              <a:rPr lang="it-IT" sz="3000" dirty="0"/>
              <a:t>»: 15 novembre-29 </a:t>
            </a:r>
            <a:r>
              <a:rPr lang="it-IT" sz="3000" dirty="0" smtClean="0"/>
              <a:t>novembre(confronto </a:t>
            </a:r>
            <a:r>
              <a:rPr lang="it-IT" sz="3000" dirty="0"/>
              <a:t>bisogni, azioni per accoglienza, criticità; raccolta materiali informativo condiviso con cartella Google drive; raccolta dati; delineazione azioni per affrontare criticità evidenziate:</a:t>
            </a:r>
            <a:r>
              <a:rPr lang="it-IT" sz="3000" dirty="0">
                <a:ea typeface="Calibri" panose="020F0502020204030204" pitchFamily="34" charset="0"/>
              </a:rPr>
              <a:t> esubero numero alunni disabili in alcuni istituti, assenza di progetti relativi a  percorsi differenziati in altri istituti, distribuzione disomogenea in alcuni istituti superiori</a:t>
            </a:r>
            <a:r>
              <a:rPr lang="it-IT" sz="3000" dirty="0"/>
              <a:t>)</a:t>
            </a:r>
            <a:r>
              <a:rPr lang="it-IT" sz="3000" u="sng" dirty="0">
                <a:solidFill>
                  <a:srgbClr val="1155CC"/>
                </a:solidFill>
                <a:ea typeface="Calibri" panose="020F0502020204030204" pitchFamily="34" charset="0"/>
              </a:rPr>
              <a:t> </a:t>
            </a:r>
            <a:endParaRPr lang="it-IT" sz="3000" u="sng" dirty="0" smtClean="0">
              <a:solidFill>
                <a:srgbClr val="1155CC"/>
              </a:solidFill>
              <a:ea typeface="Calibri" panose="020F0502020204030204" pitchFamily="34" charset="0"/>
            </a:endParaRPr>
          </a:p>
          <a:p>
            <a:pPr marL="685800" indent="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  <a:buNone/>
            </a:pPr>
            <a:r>
              <a:rPr lang="it-IT" sz="3000" dirty="0" smtClean="0"/>
              <a:t>Azioni </a:t>
            </a:r>
            <a:r>
              <a:rPr lang="it-IT" sz="3000" dirty="0"/>
              <a:t>future del gruppo :  maggio- Incontro confronto IC e IS e condivisione materiali informativi IS e CFP </a:t>
            </a:r>
          </a:p>
          <a:p>
            <a:endParaRPr lang="it-IT" sz="3000" dirty="0"/>
          </a:p>
          <a:p>
            <a:pPr marL="914400" indent="-22860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it-IT" sz="3000" b="1" dirty="0"/>
              <a:t>2 Gruppo </a:t>
            </a:r>
            <a:r>
              <a:rPr lang="it-IT" sz="3500" b="1" dirty="0"/>
              <a:t>«Confronto modelli PEI»: </a:t>
            </a:r>
            <a:r>
              <a:rPr lang="it-IT" sz="3000" dirty="0"/>
              <a:t>17 gennaio-28 febbraio- marzo ore 16.30/18 (per IC)- 14 febbraio- 28 febbraio 14.30/16.30 (per IS)</a:t>
            </a:r>
          </a:p>
          <a:p>
            <a:pPr marL="685800" indent="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  <a:buNone/>
            </a:pPr>
            <a:r>
              <a:rPr lang="it-IT" sz="3000" dirty="0"/>
              <a:t> </a:t>
            </a:r>
            <a:endParaRPr lang="it-IT" sz="3000" dirty="0">
              <a:solidFill>
                <a:srgbClr val="000000"/>
              </a:solidFill>
              <a:ea typeface="Liberation Serif" panose="02020603050405020304" pitchFamily="18" charset="0"/>
            </a:endParaRPr>
          </a:p>
          <a:p>
            <a:pPr marL="1066800" indent="-22860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it-IT" sz="3000" dirty="0">
                <a:solidFill>
                  <a:schemeClr val="tx1">
                    <a:lumMod val="95000"/>
                    <a:lumOff val="5000"/>
                  </a:schemeClr>
                </a:solidFill>
                <a:ea typeface="Liberation Serif" panose="02020603050405020304" pitchFamily="18" charset="0"/>
                <a:cs typeface="Calibri Light" panose="020F0302020204030204" pitchFamily="34" charset="0"/>
              </a:rPr>
              <a:t>IC:</a:t>
            </a:r>
            <a:r>
              <a:rPr lang="it-IT" sz="30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 Ridefinizione dell’impostazione alla luce del nuovo decreto n° 66 del 2017 e degli elementi ritenuti positivi nei fascicoli presi in esame-</a:t>
            </a:r>
            <a:r>
              <a:rPr lang="it-IT" sz="3000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Calibri Light" panose="020F0302020204030204" pitchFamily="34" charset="0"/>
              </a:rPr>
              <a:t>     </a:t>
            </a:r>
            <a:r>
              <a:rPr lang="it-IT" sz="30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Predisposizione di un modello di fascicolo personale e di una guida alla stesura come proposta </a:t>
            </a:r>
            <a:r>
              <a:rPr lang="it-IT" sz="3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agli istituti </a:t>
            </a:r>
            <a:r>
              <a:rPr lang="it-IT" sz="3000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dell</a:t>
            </a:r>
            <a:r>
              <a:rPr lang="it-IT" sz="3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it-IT" sz="30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’Ambito 4 </a:t>
            </a:r>
            <a:r>
              <a:rPr lang="it-IT" sz="3000" dirty="0" err="1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Bg</a:t>
            </a:r>
            <a:r>
              <a:rPr lang="it-IT" sz="30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 (</a:t>
            </a:r>
            <a:r>
              <a:rPr lang="it-IT" sz="3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sottogruppi </a:t>
            </a:r>
            <a:r>
              <a:rPr lang="it-IT" sz="30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di lavoro)</a:t>
            </a:r>
            <a:endParaRPr lang="it-IT" sz="3000" dirty="0">
              <a:solidFill>
                <a:schemeClr val="tx1">
                  <a:lumMod val="95000"/>
                  <a:lumOff val="5000"/>
                </a:schemeClr>
              </a:solidFill>
              <a:ea typeface="Liberation Serif" panose="02020603050405020304" pitchFamily="18" charset="0"/>
              <a:cs typeface="Calibri Light" panose="020F0302020204030204" pitchFamily="34" charset="0"/>
            </a:endParaRPr>
          </a:p>
          <a:p>
            <a:pPr marL="1066800" indent="-22860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it-IT" sz="3000" dirty="0">
                <a:solidFill>
                  <a:srgbClr val="000000"/>
                </a:solidFill>
                <a:ea typeface="Liberation Serif" panose="02020603050405020304" pitchFamily="18" charset="0"/>
                <a:cs typeface="Calibri Light" panose="020F0302020204030204" pitchFamily="34" charset="0"/>
              </a:rPr>
              <a:t>IS:</a:t>
            </a:r>
            <a:r>
              <a:rPr lang="it-IT" sz="3000" dirty="0">
                <a:solidFill>
                  <a:srgbClr val="000000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 Integrazione al modello  per gli istituti superiori, allegato con le progettualità future previste per gli studenti </a:t>
            </a:r>
            <a:r>
              <a:rPr lang="it-IT" sz="3000" dirty="0" err="1">
                <a:solidFill>
                  <a:srgbClr val="000000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disabili;revisione</a:t>
            </a:r>
            <a:r>
              <a:rPr lang="it-IT" sz="3000" dirty="0">
                <a:solidFill>
                  <a:srgbClr val="000000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 nel fascicolo degli elementi/informativi fondamentali, che lo rendono chiaro e fruibile  nella lettura e comprensione da parte di tutti gli operatori coinvolti</a:t>
            </a:r>
            <a:endParaRPr lang="it-IT" sz="3000" dirty="0">
              <a:solidFill>
                <a:srgbClr val="000000"/>
              </a:solidFill>
              <a:ea typeface="Liberation Serif" panose="02020603050405020304" pitchFamily="18" charset="0"/>
              <a:cs typeface="Calibri Light" panose="020F0302020204030204" pitchFamily="34" charset="0"/>
            </a:endParaRPr>
          </a:p>
          <a:p>
            <a:pPr marL="1066800" indent="-22860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it-IT" sz="30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Azioni future: predisposizione di un modello di fascicolo personale e di una guida alla stesura come proposta dell’ Ambito 4  </a:t>
            </a:r>
            <a:r>
              <a:rPr lang="it-IT" sz="3000" dirty="0" err="1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Bg</a:t>
            </a:r>
            <a:r>
              <a:rPr lang="it-IT" sz="30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 (sottogruppo di lavoro</a:t>
            </a:r>
            <a:r>
              <a:rPr lang="it-IT" sz="3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)</a:t>
            </a:r>
            <a:endParaRPr lang="it-IT" sz="3000" dirty="0">
              <a:solidFill>
                <a:schemeClr val="tx1">
                  <a:lumMod val="95000"/>
                  <a:lumOff val="5000"/>
                </a:schemeClr>
              </a:solidFill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Clr>
                <a:srgbClr val="A53010"/>
              </a:buClr>
            </a:pPr>
            <a:r>
              <a:rPr lang="it-IT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       </a:t>
            </a:r>
            <a:r>
              <a:rPr lang="it-IT" sz="35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3  </a:t>
            </a:r>
            <a:r>
              <a:rPr lang="it-IT" sz="35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Cooperative scolastiche</a:t>
            </a:r>
            <a:r>
              <a:rPr lang="it-IT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 avvio all’IS Pesenti (supporto </a:t>
            </a:r>
            <a:r>
              <a:rPr lang="it-IT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del referente della cooperativa WHYNOT, Davide  Minola</a:t>
            </a:r>
            <a:endParaRPr lang="it-IT" sz="3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Clr>
                <a:srgbClr val="A53010"/>
              </a:buClr>
              <a:buNone/>
            </a:pPr>
            <a:r>
              <a:rPr lang="it-IT" sz="3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 </a:t>
            </a:r>
            <a:r>
              <a:rPr lang="it-IT" sz="3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                </a:t>
            </a:r>
            <a:r>
              <a:rPr lang="it-IT" sz="3000" u="sng" dirty="0" smtClean="0">
                <a:solidFill>
                  <a:srgbClr val="1155CC"/>
                </a:solidFill>
                <a:ea typeface="Calibri" panose="020F0502020204030204" pitchFamily="34" charset="0"/>
                <a:hlinkClick r:id="rId2"/>
              </a:rPr>
              <a:t>http</a:t>
            </a:r>
            <a:r>
              <a:rPr lang="it-IT" sz="3000" u="sng" dirty="0">
                <a:solidFill>
                  <a:srgbClr val="1155CC"/>
                </a:solidFill>
                <a:ea typeface="Calibri" panose="020F0502020204030204" pitchFamily="34" charset="0"/>
                <a:hlinkClick r:id="rId2"/>
              </a:rPr>
              <a:t>://www.consorzioribes.com/cooperative/why-not- </a:t>
            </a:r>
            <a:r>
              <a:rPr lang="it-IT" sz="3000" u="sng" dirty="0" err="1">
                <a:solidFill>
                  <a:srgbClr val="1155CC"/>
                </a:solidFill>
                <a:ea typeface="Calibri" panose="020F0502020204030204" pitchFamily="34" charset="0"/>
                <a:hlinkClick r:id="rId2"/>
              </a:rPr>
              <a:t>Societa</a:t>
            </a:r>
            <a:r>
              <a:rPr lang="it-IT" sz="3000" u="sng" dirty="0">
                <a:solidFill>
                  <a:srgbClr val="1155CC"/>
                </a:solidFill>
                <a:ea typeface="Calibri" panose="020F0502020204030204" pitchFamily="34" charset="0"/>
                <a:hlinkClick r:id="rId2"/>
              </a:rPr>
              <a:t>-cooperativa-sociale-onlus</a:t>
            </a:r>
            <a:r>
              <a:rPr lang="it-IT" sz="2900" u="sng" dirty="0">
                <a:solidFill>
                  <a:srgbClr val="1155CC"/>
                </a:solidFill>
                <a:ea typeface="Calibri" panose="020F0502020204030204" pitchFamily="34" charset="0"/>
                <a:hlinkClick r:id="rId2"/>
              </a:rPr>
              <a:t>/</a:t>
            </a:r>
            <a:endParaRPr lang="it-IT" sz="2900" dirty="0">
              <a:solidFill>
                <a:srgbClr val="000000"/>
              </a:solidFill>
              <a:ea typeface="Liberation Serif" panose="02020603050405020304" pitchFamily="18" charset="0"/>
            </a:endParaRP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395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6E8F9F7-48B5-4F55-B81A-93413C67E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0018" y="265044"/>
            <a:ext cx="9276522" cy="1205948"/>
          </a:xfrm>
        </p:spPr>
        <p:txBody>
          <a:bodyPr>
            <a:normAutofit/>
          </a:bodyPr>
          <a:lstStyle/>
          <a:p>
            <a:r>
              <a:rPr lang="it-IT" dirty="0"/>
              <a:t>INCONTRI FORMATIVI A TEMA a cura del CTI </a:t>
            </a:r>
            <a:r>
              <a:rPr lang="it-IT" dirty="0" err="1"/>
              <a:t>Bg</a:t>
            </a:r>
            <a:r>
              <a:rPr lang="it-IT" dirty="0"/>
              <a:t>- presso </a:t>
            </a:r>
            <a:r>
              <a:rPr lang="it-IT" dirty="0" err="1"/>
              <a:t>Ic</a:t>
            </a:r>
            <a:r>
              <a:rPr lang="it-IT" dirty="0"/>
              <a:t> De Amicis auditorium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2DA0585-35EF-4DD6-A593-FF57A1D56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17" y="1470992"/>
            <a:ext cx="11383618" cy="5274364"/>
          </a:xfrm>
        </p:spPr>
        <p:txBody>
          <a:bodyPr>
            <a:normAutofit lnSpcReduction="10000"/>
          </a:bodyPr>
          <a:lstStyle/>
          <a:p>
            <a:r>
              <a:rPr lang="it-IT" dirty="0"/>
              <a:t>«Attenzione al parlato e scritto dello studente straniero: valutare l’interlingua per rendere di qualità il percorso di acquisizione dell’italiano L2»: 14 marzo 14.30/17.30 relatore dott.ssa Roberta Grassi del CIS </a:t>
            </a:r>
            <a:r>
              <a:rPr lang="it-IT" dirty="0" err="1"/>
              <a:t>Bg</a:t>
            </a:r>
            <a:r>
              <a:rPr lang="it-IT" dirty="0"/>
              <a:t>. Destinatari: alfabetizzatori, referenti </a:t>
            </a:r>
            <a:r>
              <a:rPr lang="it-IT" dirty="0" err="1"/>
              <a:t>intercultura</a:t>
            </a:r>
            <a:r>
              <a:rPr lang="it-IT" dirty="0"/>
              <a:t>, docenti di classe di ogni ordine e grado</a:t>
            </a:r>
          </a:p>
          <a:p>
            <a:r>
              <a:rPr lang="it-IT" dirty="0"/>
              <a:t>«Proposta di curricolo plurilingue e interculturale: materiali spendibili nella classe multiculturale»: 19 marzo 14.30/17.30 relatore dott.ssa Irma </a:t>
            </a:r>
            <a:r>
              <a:rPr lang="it-IT" dirty="0" err="1"/>
              <a:t>Falgari</a:t>
            </a:r>
            <a:r>
              <a:rPr lang="it-IT" dirty="0"/>
              <a:t> tutor tirocini Università Bicocca e master Intercultura </a:t>
            </a:r>
            <a:r>
              <a:rPr lang="it-IT" dirty="0" err="1"/>
              <a:t>UniBg</a:t>
            </a:r>
            <a:r>
              <a:rPr lang="it-IT" dirty="0"/>
              <a:t>. Destinatari:</a:t>
            </a:r>
            <a:r>
              <a:rPr lang="it-IT" dirty="0">
                <a:solidFill>
                  <a:prstClr val="black">
                    <a:lumMod val="75000"/>
                    <a:lumOff val="25000"/>
                  </a:prstClr>
                </a:solidFill>
              </a:rPr>
              <a:t> alfabetizzatori, referenti </a:t>
            </a:r>
            <a:r>
              <a:rPr lang="it-IT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intercultura</a:t>
            </a:r>
            <a:r>
              <a:rPr lang="it-IT" dirty="0">
                <a:solidFill>
                  <a:prstClr val="black">
                    <a:lumMod val="75000"/>
                    <a:lumOff val="25000"/>
                  </a:prstClr>
                </a:solidFill>
              </a:rPr>
              <a:t>, docenti di classe di ogni ordine e grado- iscrizioni al </a:t>
            </a:r>
            <a:r>
              <a:rPr lang="it-IT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link inviato</a:t>
            </a:r>
            <a:endParaRPr lang="it-IT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it-IT" dirty="0"/>
          </a:p>
          <a:p>
            <a:pPr marL="1123950" indent="-28575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it-IT" dirty="0"/>
              <a:t>«Strumenti compensativi e modalità di verifica/</a:t>
            </a:r>
            <a:r>
              <a:rPr lang="it-IT" dirty="0" err="1"/>
              <a:t>valutazione.Costruzione</a:t>
            </a:r>
            <a:r>
              <a:rPr lang="it-IT" dirty="0"/>
              <a:t> prove equipollenti»: 14 e 28 marzo 14.30/16.30 relatore dott.ssa  Federica Brembati formatrice AID ed </a:t>
            </a:r>
            <a:r>
              <a:rPr lang="it-IT" dirty="0" err="1"/>
              <a:t>Erickson</a:t>
            </a:r>
            <a:r>
              <a:rPr lang="it-IT" dirty="0"/>
              <a:t>. Destinatari: </a:t>
            </a:r>
            <a:r>
              <a:rPr lang="it-IT" dirty="0" err="1"/>
              <a:t>ref</a:t>
            </a:r>
            <a:r>
              <a:rPr lang="it-IT" dirty="0"/>
              <a:t> area DSA, </a:t>
            </a:r>
            <a:r>
              <a:rPr lang="it-IT" dirty="0" err="1"/>
              <a:t>ref</a:t>
            </a:r>
            <a:r>
              <a:rPr lang="it-IT" dirty="0"/>
              <a:t>. area disabilità scuola secondaria di 1° e 2° iscrizioni al link </a:t>
            </a:r>
            <a:r>
              <a:rPr lang="it-IT" b="1" dirty="0" smtClean="0">
                <a:solidFill>
                  <a:srgbClr val="4A86E8"/>
                </a:solidFill>
                <a:latin typeface="Calibri" panose="020F0502020204030204" pitchFamily="34" charset="0"/>
              </a:rPr>
              <a:t>inviato</a:t>
            </a:r>
            <a:endParaRPr lang="it-IT" dirty="0"/>
          </a:p>
          <a:p>
            <a:r>
              <a:rPr lang="it-IT" dirty="0"/>
              <a:t>«Disturbi d’ansia e DCA» : 3 maggio 14.30/17.30 tavola rotonda con esperti, genitori e studenti. Destinatari: docenti e referenti area BES di scuola secondaria 1° e 2° </a:t>
            </a:r>
          </a:p>
          <a:p>
            <a:pPr marL="1066800" indent="-22860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it-IT" dirty="0"/>
              <a:t>Iscrizione al link: </a:t>
            </a:r>
            <a:r>
              <a:rPr lang="it-IT" b="1" dirty="0" smtClean="0">
                <a:solidFill>
                  <a:srgbClr val="4A86E8"/>
                </a:solidFill>
                <a:latin typeface="Calibri" panose="020F0502020204030204" pitchFamily="34" charset="0"/>
              </a:rPr>
              <a:t>inviato</a:t>
            </a:r>
            <a:endParaRPr lang="it-IT" sz="1600" dirty="0">
              <a:solidFill>
                <a:srgbClr val="000000"/>
              </a:solidFill>
              <a:latin typeface="Liberation Serif" panose="02020603050405020304" pitchFamily="18" charset="0"/>
              <a:ea typeface="Liberation Serif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450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236</TotalTime>
  <Words>1312</Words>
  <Application>Microsoft Office PowerPoint</Application>
  <PresentationFormat>Personalizzato</PresentationFormat>
  <Paragraphs>64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Filo</vt:lpstr>
      <vt:lpstr>Report CTI Bergamo ambito 4 21 FEBBRAIO 2018</vt:lpstr>
      <vt:lpstr>Istituti dell’AMBITO 4:</vt:lpstr>
      <vt:lpstr>Ordine del giorno:</vt:lpstr>
      <vt:lpstr>«Sportello autismo» docenti: Gina Forlani, Silvia Giovannini, Liliana Pensa </vt:lpstr>
      <vt:lpstr>CTI Bg docenti: Paredi e Stefanelli</vt:lpstr>
      <vt:lpstr>Intercultura-gruppi di lavoro </vt:lpstr>
      <vt:lpstr>MEDIAZIONE in collaborazione con coop. Progettazione</vt:lpstr>
      <vt:lpstr>Disabilità e disturbi di apprendimento</vt:lpstr>
      <vt:lpstr>INCONTRI FORMATIVI A TEMA a cura del CTI Bg- presso Ic De Amicis auditorium</vt:lpstr>
      <vt:lpstr>FORMAZIONE AMBITO 4 Dirigenti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CTI Bergamo ambito 4 21 FEBBRAIO 2018</dc:title>
  <dc:creator>Laura Stefanelli</dc:creator>
  <cp:lastModifiedBy>Elvira Paredi</cp:lastModifiedBy>
  <cp:revision>35</cp:revision>
  <dcterms:created xsi:type="dcterms:W3CDTF">2018-02-21T08:34:24Z</dcterms:created>
  <dcterms:modified xsi:type="dcterms:W3CDTF">2018-03-06T08:34:21Z</dcterms:modified>
</cp:coreProperties>
</file>