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58" r:id="rId1"/>
  </p:sldMasterIdLst>
  <p:notesMasterIdLst>
    <p:notesMasterId r:id="rId27"/>
  </p:notesMasterIdLst>
  <p:sldIdLst>
    <p:sldId id="256" r:id="rId2"/>
    <p:sldId id="279" r:id="rId3"/>
    <p:sldId id="318" r:id="rId4"/>
    <p:sldId id="264" r:id="rId5"/>
    <p:sldId id="290" r:id="rId6"/>
    <p:sldId id="291" r:id="rId7"/>
    <p:sldId id="292" r:id="rId8"/>
    <p:sldId id="257" r:id="rId9"/>
    <p:sldId id="259" r:id="rId10"/>
    <p:sldId id="297" r:id="rId11"/>
    <p:sldId id="260" r:id="rId12"/>
    <p:sldId id="285" r:id="rId13"/>
    <p:sldId id="280" r:id="rId14"/>
    <p:sldId id="322" r:id="rId15"/>
    <p:sldId id="261" r:id="rId16"/>
    <p:sldId id="276" r:id="rId17"/>
    <p:sldId id="304" r:id="rId18"/>
    <p:sldId id="316" r:id="rId19"/>
    <p:sldId id="281" r:id="rId20"/>
    <p:sldId id="266" r:id="rId21"/>
    <p:sldId id="263" r:id="rId22"/>
    <p:sldId id="278" r:id="rId23"/>
    <p:sldId id="288" r:id="rId24"/>
    <p:sldId id="289" r:id="rId25"/>
    <p:sldId id="319"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16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8FEDAB-E359-409F-9222-9EB7EC16A31F}" type="datetimeFigureOut">
              <a:rPr lang="it-IT" smtClean="0"/>
              <a:pPr/>
              <a:t>11/12/2020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A94F5-1D01-4295-BFEB-0FA35B9F488B}" type="slidenum">
              <a:rPr lang="it-IT" smtClean="0"/>
              <a:pPr/>
              <a:t>‹N›</a:t>
            </a:fld>
            <a:endParaRPr lang="it-IT"/>
          </a:p>
        </p:txBody>
      </p:sp>
    </p:spTree>
    <p:extLst>
      <p:ext uri="{BB962C8B-B14F-4D97-AF65-F5344CB8AC3E}">
        <p14:creationId xmlns="" xmlns:p14="http://schemas.microsoft.com/office/powerpoint/2010/main" val="119704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1599EE2-178E-4272-846A-728B9533ED49}"/>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9ABBF7E0-4B0E-4EF9-AA38-5F2D467E63B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CE9CFE97-6436-4D4C-8C5A-A68FDDC4BD1F}"/>
              </a:ext>
            </a:extLst>
          </p:cNvPr>
          <p:cNvSpPr>
            <a:spLocks noGrp="1"/>
          </p:cNvSpPr>
          <p:nvPr>
            <p:ph type="dt" sz="half" idx="10"/>
          </p:nvPr>
        </p:nvSpPr>
        <p:spPr/>
        <p:txBody>
          <a:bodyPr/>
          <a:lstStyle/>
          <a:p>
            <a:fld id="{8E862FFA-26F9-4D9E-A407-56D2821E89B7}" type="datetime1">
              <a:rPr lang="it-IT" smtClean="0"/>
              <a:pPr/>
              <a:t>11/12/2020</a:t>
            </a:fld>
            <a:endParaRPr lang="it-IT"/>
          </a:p>
        </p:txBody>
      </p:sp>
      <p:sp>
        <p:nvSpPr>
          <p:cNvPr id="5" name="Segnaposto piè di pagina 4">
            <a:extLst>
              <a:ext uri="{FF2B5EF4-FFF2-40B4-BE49-F238E27FC236}">
                <a16:creationId xmlns="" xmlns:a16="http://schemas.microsoft.com/office/drawing/2014/main" id="{2DAFB21C-4FEC-4308-9BE3-1BBC65378D02}"/>
              </a:ext>
            </a:extLst>
          </p:cNvPr>
          <p:cNvSpPr>
            <a:spLocks noGrp="1"/>
          </p:cNvSpPr>
          <p:nvPr>
            <p:ph type="ftr" sz="quarter" idx="11"/>
          </p:nvPr>
        </p:nvSpPr>
        <p:spPr/>
        <p:txBody>
          <a:bodyPr/>
          <a:lstStyle/>
          <a:p>
            <a:r>
              <a:rPr lang="it-IT"/>
              <a:t>12/12/2020 - presentazione scuole IC De Amicis - BG</a:t>
            </a:r>
          </a:p>
        </p:txBody>
      </p:sp>
      <p:sp>
        <p:nvSpPr>
          <p:cNvPr id="6" name="Segnaposto numero diapositiva 5">
            <a:extLst>
              <a:ext uri="{FF2B5EF4-FFF2-40B4-BE49-F238E27FC236}">
                <a16:creationId xmlns="" xmlns:a16="http://schemas.microsoft.com/office/drawing/2014/main" id="{E6339394-1461-4C3E-9201-52B58C6D9BE7}"/>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189258435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9780200-CE5D-492E-B429-BD069A3E6B9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87F6B4E2-AE49-485C-8A7A-BE616963A89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359E4C57-25FD-45F5-A8C9-FC6654EC58D0}"/>
              </a:ext>
            </a:extLst>
          </p:cNvPr>
          <p:cNvSpPr>
            <a:spLocks noGrp="1"/>
          </p:cNvSpPr>
          <p:nvPr>
            <p:ph type="dt" sz="half" idx="10"/>
          </p:nvPr>
        </p:nvSpPr>
        <p:spPr/>
        <p:txBody>
          <a:bodyPr/>
          <a:lstStyle/>
          <a:p>
            <a:fld id="{1FBBA87E-3624-4E7D-BE3D-9B7A9FFEA5FE}" type="datetime1">
              <a:rPr lang="it-IT" smtClean="0"/>
              <a:pPr/>
              <a:t>11/12/2020</a:t>
            </a:fld>
            <a:endParaRPr lang="it-IT"/>
          </a:p>
        </p:txBody>
      </p:sp>
      <p:sp>
        <p:nvSpPr>
          <p:cNvPr id="5" name="Segnaposto piè di pagina 4">
            <a:extLst>
              <a:ext uri="{FF2B5EF4-FFF2-40B4-BE49-F238E27FC236}">
                <a16:creationId xmlns="" xmlns:a16="http://schemas.microsoft.com/office/drawing/2014/main" id="{05C07940-D390-4EE2-AA2D-1DA89FE49BF1}"/>
              </a:ext>
            </a:extLst>
          </p:cNvPr>
          <p:cNvSpPr>
            <a:spLocks noGrp="1"/>
          </p:cNvSpPr>
          <p:nvPr>
            <p:ph type="ftr" sz="quarter" idx="11"/>
          </p:nvPr>
        </p:nvSpPr>
        <p:spPr/>
        <p:txBody>
          <a:bodyPr/>
          <a:lstStyle/>
          <a:p>
            <a:r>
              <a:rPr lang="it-IT"/>
              <a:t>12/12/2020 - presentazione scuole IC De Amicis - BG</a:t>
            </a:r>
          </a:p>
        </p:txBody>
      </p:sp>
      <p:sp>
        <p:nvSpPr>
          <p:cNvPr id="6" name="Segnaposto numero diapositiva 5">
            <a:extLst>
              <a:ext uri="{FF2B5EF4-FFF2-40B4-BE49-F238E27FC236}">
                <a16:creationId xmlns="" xmlns:a16="http://schemas.microsoft.com/office/drawing/2014/main" id="{D20B159B-C02C-4556-9201-10E0CA8DDAAF}"/>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260203476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D2089796-7CEF-4223-9E7E-15A829103E4E}"/>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843AFA62-A2A5-4E89-919B-43081962EF84}"/>
              </a:ext>
            </a:extLst>
          </p:cNvPr>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F5E930CE-F5F0-47ED-9AEC-AB9DE3BD583D}"/>
              </a:ext>
            </a:extLst>
          </p:cNvPr>
          <p:cNvSpPr>
            <a:spLocks noGrp="1"/>
          </p:cNvSpPr>
          <p:nvPr>
            <p:ph type="dt" sz="half" idx="10"/>
          </p:nvPr>
        </p:nvSpPr>
        <p:spPr/>
        <p:txBody>
          <a:bodyPr/>
          <a:lstStyle/>
          <a:p>
            <a:fld id="{27E59A4D-C7E2-44C8-932F-F23615147387}" type="datetime1">
              <a:rPr lang="it-IT" smtClean="0"/>
              <a:pPr/>
              <a:t>11/12/2020</a:t>
            </a:fld>
            <a:endParaRPr lang="it-IT"/>
          </a:p>
        </p:txBody>
      </p:sp>
      <p:sp>
        <p:nvSpPr>
          <p:cNvPr id="5" name="Segnaposto piè di pagina 4">
            <a:extLst>
              <a:ext uri="{FF2B5EF4-FFF2-40B4-BE49-F238E27FC236}">
                <a16:creationId xmlns="" xmlns:a16="http://schemas.microsoft.com/office/drawing/2014/main" id="{3D89E0F9-F60F-4558-BB12-F52E9C8F2206}"/>
              </a:ext>
            </a:extLst>
          </p:cNvPr>
          <p:cNvSpPr>
            <a:spLocks noGrp="1"/>
          </p:cNvSpPr>
          <p:nvPr>
            <p:ph type="ftr" sz="quarter" idx="11"/>
          </p:nvPr>
        </p:nvSpPr>
        <p:spPr/>
        <p:txBody>
          <a:bodyPr/>
          <a:lstStyle/>
          <a:p>
            <a:r>
              <a:rPr lang="it-IT"/>
              <a:t>12/12/2020 - presentazione scuole IC De Amicis - BG</a:t>
            </a:r>
          </a:p>
        </p:txBody>
      </p:sp>
      <p:sp>
        <p:nvSpPr>
          <p:cNvPr id="6" name="Segnaposto numero diapositiva 5">
            <a:extLst>
              <a:ext uri="{FF2B5EF4-FFF2-40B4-BE49-F238E27FC236}">
                <a16:creationId xmlns="" xmlns:a16="http://schemas.microsoft.com/office/drawing/2014/main" id="{AA2B1F76-AA5A-48FE-AF61-17B77ED4F7A1}"/>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110631423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6D7FC4A-576A-4BFD-B0BF-E7B3D242E6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47C7A734-1B05-4BF4-BE56-D8EFBA7F489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D5055321-ED92-4530-A231-49A8836B6871}"/>
              </a:ext>
            </a:extLst>
          </p:cNvPr>
          <p:cNvSpPr>
            <a:spLocks noGrp="1"/>
          </p:cNvSpPr>
          <p:nvPr>
            <p:ph type="dt" sz="half" idx="10"/>
          </p:nvPr>
        </p:nvSpPr>
        <p:spPr/>
        <p:txBody>
          <a:bodyPr/>
          <a:lstStyle/>
          <a:p>
            <a:fld id="{ECFC8C19-E871-4A07-870A-8CAC64ACDA71}" type="datetime1">
              <a:rPr lang="it-IT" smtClean="0"/>
              <a:pPr/>
              <a:t>11/12/2020</a:t>
            </a:fld>
            <a:endParaRPr lang="it-IT"/>
          </a:p>
        </p:txBody>
      </p:sp>
      <p:sp>
        <p:nvSpPr>
          <p:cNvPr id="5" name="Segnaposto piè di pagina 4">
            <a:extLst>
              <a:ext uri="{FF2B5EF4-FFF2-40B4-BE49-F238E27FC236}">
                <a16:creationId xmlns="" xmlns:a16="http://schemas.microsoft.com/office/drawing/2014/main" id="{91530EC3-CB7B-4AF3-86CB-6418BBE6F48F}"/>
              </a:ext>
            </a:extLst>
          </p:cNvPr>
          <p:cNvSpPr>
            <a:spLocks noGrp="1"/>
          </p:cNvSpPr>
          <p:nvPr>
            <p:ph type="ftr" sz="quarter" idx="11"/>
          </p:nvPr>
        </p:nvSpPr>
        <p:spPr/>
        <p:txBody>
          <a:bodyPr/>
          <a:lstStyle/>
          <a:p>
            <a:r>
              <a:rPr lang="it-IT"/>
              <a:t>12/12/2020 - presentazione scuole IC De Amicis - BG</a:t>
            </a:r>
          </a:p>
        </p:txBody>
      </p:sp>
      <p:sp>
        <p:nvSpPr>
          <p:cNvPr id="6" name="Segnaposto numero diapositiva 5">
            <a:extLst>
              <a:ext uri="{FF2B5EF4-FFF2-40B4-BE49-F238E27FC236}">
                <a16:creationId xmlns="" xmlns:a16="http://schemas.microsoft.com/office/drawing/2014/main" id="{FE5F0951-B0B6-4CDD-BCF8-F2557844C6F3}"/>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381295928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A019EAA-4AA1-4D36-BC72-E605831FF676}"/>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B947B6B2-8E7E-405E-98F9-68A93EBD921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61CD6A08-9C9B-4010-89E9-269DCE09759B}"/>
              </a:ext>
            </a:extLst>
          </p:cNvPr>
          <p:cNvSpPr>
            <a:spLocks noGrp="1"/>
          </p:cNvSpPr>
          <p:nvPr>
            <p:ph type="dt" sz="half" idx="10"/>
          </p:nvPr>
        </p:nvSpPr>
        <p:spPr/>
        <p:txBody>
          <a:bodyPr/>
          <a:lstStyle/>
          <a:p>
            <a:fld id="{A7410ACD-3307-4BA4-AECB-3E9CD864C820}" type="datetime1">
              <a:rPr lang="it-IT" smtClean="0"/>
              <a:pPr/>
              <a:t>11/12/2020</a:t>
            </a:fld>
            <a:endParaRPr lang="it-IT"/>
          </a:p>
        </p:txBody>
      </p:sp>
      <p:sp>
        <p:nvSpPr>
          <p:cNvPr id="5" name="Segnaposto piè di pagina 4">
            <a:extLst>
              <a:ext uri="{FF2B5EF4-FFF2-40B4-BE49-F238E27FC236}">
                <a16:creationId xmlns="" xmlns:a16="http://schemas.microsoft.com/office/drawing/2014/main" id="{3754E2C2-DC09-44BC-A459-7E28E9F92644}"/>
              </a:ext>
            </a:extLst>
          </p:cNvPr>
          <p:cNvSpPr>
            <a:spLocks noGrp="1"/>
          </p:cNvSpPr>
          <p:nvPr>
            <p:ph type="ftr" sz="quarter" idx="11"/>
          </p:nvPr>
        </p:nvSpPr>
        <p:spPr/>
        <p:txBody>
          <a:bodyPr/>
          <a:lstStyle/>
          <a:p>
            <a:r>
              <a:rPr lang="it-IT"/>
              <a:t>12/12/2020 - presentazione scuole IC De Amicis - BG</a:t>
            </a:r>
          </a:p>
        </p:txBody>
      </p:sp>
      <p:sp>
        <p:nvSpPr>
          <p:cNvPr id="6" name="Segnaposto numero diapositiva 5">
            <a:extLst>
              <a:ext uri="{FF2B5EF4-FFF2-40B4-BE49-F238E27FC236}">
                <a16:creationId xmlns="" xmlns:a16="http://schemas.microsoft.com/office/drawing/2014/main" id="{74F42566-BDE9-4495-93C4-9DF2AA976A30}"/>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297128418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EBAB124-CFFA-490F-9779-7819A9EEE1E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0957F916-7A1A-42C0-A74D-0E659E01A18D}"/>
              </a:ext>
            </a:extLst>
          </p:cNvPr>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B24D4E0A-9572-4E42-B54F-055E3F07CEA0}"/>
              </a:ext>
            </a:extLst>
          </p:cNvPr>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42E2F6D1-3057-465F-9232-7EFC9529350A}"/>
              </a:ext>
            </a:extLst>
          </p:cNvPr>
          <p:cNvSpPr>
            <a:spLocks noGrp="1"/>
          </p:cNvSpPr>
          <p:nvPr>
            <p:ph type="dt" sz="half" idx="10"/>
          </p:nvPr>
        </p:nvSpPr>
        <p:spPr/>
        <p:txBody>
          <a:bodyPr/>
          <a:lstStyle/>
          <a:p>
            <a:fld id="{2644E0F8-A57B-4443-9F12-C9C05110F41C}" type="datetime1">
              <a:rPr lang="it-IT" smtClean="0"/>
              <a:pPr/>
              <a:t>11/12/2020</a:t>
            </a:fld>
            <a:endParaRPr lang="it-IT"/>
          </a:p>
        </p:txBody>
      </p:sp>
      <p:sp>
        <p:nvSpPr>
          <p:cNvPr id="6" name="Segnaposto piè di pagina 5">
            <a:extLst>
              <a:ext uri="{FF2B5EF4-FFF2-40B4-BE49-F238E27FC236}">
                <a16:creationId xmlns="" xmlns:a16="http://schemas.microsoft.com/office/drawing/2014/main" id="{DD387BFC-76A0-4E63-8D89-6CC59FD4728C}"/>
              </a:ext>
            </a:extLst>
          </p:cNvPr>
          <p:cNvSpPr>
            <a:spLocks noGrp="1"/>
          </p:cNvSpPr>
          <p:nvPr>
            <p:ph type="ftr" sz="quarter" idx="11"/>
          </p:nvPr>
        </p:nvSpPr>
        <p:spPr/>
        <p:txBody>
          <a:bodyPr/>
          <a:lstStyle/>
          <a:p>
            <a:r>
              <a:rPr lang="it-IT"/>
              <a:t>12/12/2020 - presentazione scuole IC De Amicis - BG</a:t>
            </a:r>
          </a:p>
        </p:txBody>
      </p:sp>
      <p:sp>
        <p:nvSpPr>
          <p:cNvPr id="7" name="Segnaposto numero diapositiva 6">
            <a:extLst>
              <a:ext uri="{FF2B5EF4-FFF2-40B4-BE49-F238E27FC236}">
                <a16:creationId xmlns="" xmlns:a16="http://schemas.microsoft.com/office/drawing/2014/main" id="{CCFDCCEC-FF8D-4586-A0A7-F8F78F6BBEBD}"/>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410725567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A50E650-FA4C-49A2-82F9-7F92657B575A}"/>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7A230AFF-D790-4ECD-9B2A-5DF916D5BE1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3B1FCAE3-906F-4F8A-BCA2-6E1057ABA405}"/>
              </a:ext>
            </a:extLst>
          </p:cNvPr>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76DB73B0-0A07-4F82-A7D9-CD8C1A7E825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3C19BA08-42E7-48BB-B5C4-06354273A6DF}"/>
              </a:ext>
            </a:extLst>
          </p:cNvPr>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21F855B3-2847-423C-A9BC-27E71CE17A4F}"/>
              </a:ext>
            </a:extLst>
          </p:cNvPr>
          <p:cNvSpPr>
            <a:spLocks noGrp="1"/>
          </p:cNvSpPr>
          <p:nvPr>
            <p:ph type="dt" sz="half" idx="10"/>
          </p:nvPr>
        </p:nvSpPr>
        <p:spPr/>
        <p:txBody>
          <a:bodyPr/>
          <a:lstStyle/>
          <a:p>
            <a:fld id="{0D269792-F4B1-4299-B99B-4E9C332CA3D8}" type="datetime1">
              <a:rPr lang="it-IT" smtClean="0"/>
              <a:pPr/>
              <a:t>11/12/2020</a:t>
            </a:fld>
            <a:endParaRPr lang="it-IT"/>
          </a:p>
        </p:txBody>
      </p:sp>
      <p:sp>
        <p:nvSpPr>
          <p:cNvPr id="8" name="Segnaposto piè di pagina 7">
            <a:extLst>
              <a:ext uri="{FF2B5EF4-FFF2-40B4-BE49-F238E27FC236}">
                <a16:creationId xmlns="" xmlns:a16="http://schemas.microsoft.com/office/drawing/2014/main" id="{7F535980-34B5-4418-9743-99FDEB7069FA}"/>
              </a:ext>
            </a:extLst>
          </p:cNvPr>
          <p:cNvSpPr>
            <a:spLocks noGrp="1"/>
          </p:cNvSpPr>
          <p:nvPr>
            <p:ph type="ftr" sz="quarter" idx="11"/>
          </p:nvPr>
        </p:nvSpPr>
        <p:spPr/>
        <p:txBody>
          <a:bodyPr/>
          <a:lstStyle/>
          <a:p>
            <a:r>
              <a:rPr lang="it-IT"/>
              <a:t>12/12/2020 - presentazione scuole IC De Amicis - BG</a:t>
            </a:r>
          </a:p>
        </p:txBody>
      </p:sp>
      <p:sp>
        <p:nvSpPr>
          <p:cNvPr id="9" name="Segnaposto numero diapositiva 8">
            <a:extLst>
              <a:ext uri="{FF2B5EF4-FFF2-40B4-BE49-F238E27FC236}">
                <a16:creationId xmlns="" xmlns:a16="http://schemas.microsoft.com/office/drawing/2014/main" id="{9A84945A-2250-4BD9-BBAD-CC7CF53284C9}"/>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42364166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064E63F-A69A-43FE-A73A-5B6F8FCDC16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8E1B5651-4ED7-4FE8-8A54-2D1309DF54FD}"/>
              </a:ext>
            </a:extLst>
          </p:cNvPr>
          <p:cNvSpPr>
            <a:spLocks noGrp="1"/>
          </p:cNvSpPr>
          <p:nvPr>
            <p:ph type="dt" sz="half" idx="10"/>
          </p:nvPr>
        </p:nvSpPr>
        <p:spPr/>
        <p:txBody>
          <a:bodyPr/>
          <a:lstStyle/>
          <a:p>
            <a:fld id="{76121504-81C6-420C-84DF-8EA4C0DC17A4}" type="datetime1">
              <a:rPr lang="it-IT" smtClean="0"/>
              <a:pPr/>
              <a:t>11/12/2020</a:t>
            </a:fld>
            <a:endParaRPr lang="it-IT"/>
          </a:p>
        </p:txBody>
      </p:sp>
      <p:sp>
        <p:nvSpPr>
          <p:cNvPr id="4" name="Segnaposto piè di pagina 3">
            <a:extLst>
              <a:ext uri="{FF2B5EF4-FFF2-40B4-BE49-F238E27FC236}">
                <a16:creationId xmlns="" xmlns:a16="http://schemas.microsoft.com/office/drawing/2014/main" id="{D713747B-7684-47A0-9216-718344B42DFA}"/>
              </a:ext>
            </a:extLst>
          </p:cNvPr>
          <p:cNvSpPr>
            <a:spLocks noGrp="1"/>
          </p:cNvSpPr>
          <p:nvPr>
            <p:ph type="ftr" sz="quarter" idx="11"/>
          </p:nvPr>
        </p:nvSpPr>
        <p:spPr/>
        <p:txBody>
          <a:bodyPr/>
          <a:lstStyle/>
          <a:p>
            <a:r>
              <a:rPr lang="it-IT"/>
              <a:t>12/12/2020 - presentazione scuole IC De Amicis - BG</a:t>
            </a:r>
          </a:p>
        </p:txBody>
      </p:sp>
      <p:sp>
        <p:nvSpPr>
          <p:cNvPr id="5" name="Segnaposto numero diapositiva 4">
            <a:extLst>
              <a:ext uri="{FF2B5EF4-FFF2-40B4-BE49-F238E27FC236}">
                <a16:creationId xmlns="" xmlns:a16="http://schemas.microsoft.com/office/drawing/2014/main" id="{A61EF7F8-47DB-413C-A5A4-A227468FA701}"/>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82035407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F264BA17-26C6-433E-B7AF-A1A6226B3EE2}"/>
              </a:ext>
            </a:extLst>
          </p:cNvPr>
          <p:cNvSpPr>
            <a:spLocks noGrp="1"/>
          </p:cNvSpPr>
          <p:nvPr>
            <p:ph type="dt" sz="half" idx="10"/>
          </p:nvPr>
        </p:nvSpPr>
        <p:spPr/>
        <p:txBody>
          <a:bodyPr/>
          <a:lstStyle/>
          <a:p>
            <a:fld id="{D103FD57-128E-4DF6-BB8E-0CA23D624700}" type="datetime1">
              <a:rPr lang="it-IT" smtClean="0"/>
              <a:pPr/>
              <a:t>11/12/2020</a:t>
            </a:fld>
            <a:endParaRPr lang="it-IT"/>
          </a:p>
        </p:txBody>
      </p:sp>
      <p:sp>
        <p:nvSpPr>
          <p:cNvPr id="3" name="Segnaposto piè di pagina 2">
            <a:extLst>
              <a:ext uri="{FF2B5EF4-FFF2-40B4-BE49-F238E27FC236}">
                <a16:creationId xmlns="" xmlns:a16="http://schemas.microsoft.com/office/drawing/2014/main" id="{2A4C8312-C12F-4377-8D8C-D8821B5EB51F}"/>
              </a:ext>
            </a:extLst>
          </p:cNvPr>
          <p:cNvSpPr>
            <a:spLocks noGrp="1"/>
          </p:cNvSpPr>
          <p:nvPr>
            <p:ph type="ftr" sz="quarter" idx="11"/>
          </p:nvPr>
        </p:nvSpPr>
        <p:spPr/>
        <p:txBody>
          <a:bodyPr/>
          <a:lstStyle/>
          <a:p>
            <a:r>
              <a:rPr lang="it-IT"/>
              <a:t>12/12/2020 - presentazione scuole IC De Amicis - BG</a:t>
            </a:r>
          </a:p>
        </p:txBody>
      </p:sp>
      <p:sp>
        <p:nvSpPr>
          <p:cNvPr id="4" name="Segnaposto numero diapositiva 3">
            <a:extLst>
              <a:ext uri="{FF2B5EF4-FFF2-40B4-BE49-F238E27FC236}">
                <a16:creationId xmlns="" xmlns:a16="http://schemas.microsoft.com/office/drawing/2014/main" id="{A2877C25-5EC3-4233-AC28-AB9AF6B81B6B}"/>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2854169499"/>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8E0428A-1800-4891-AC9B-84E02E8501B8}"/>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CF7F74DA-7998-4FA5-8B6F-372F9342EA9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994FC477-6618-4C77-B00D-6C40196089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30CCC144-2096-4D6F-9D08-8337422D4E91}"/>
              </a:ext>
            </a:extLst>
          </p:cNvPr>
          <p:cNvSpPr>
            <a:spLocks noGrp="1"/>
          </p:cNvSpPr>
          <p:nvPr>
            <p:ph type="dt" sz="half" idx="10"/>
          </p:nvPr>
        </p:nvSpPr>
        <p:spPr/>
        <p:txBody>
          <a:bodyPr/>
          <a:lstStyle/>
          <a:p>
            <a:fld id="{A3A4A49A-4077-4964-85F9-A7FECA9E181A}" type="datetime1">
              <a:rPr lang="it-IT" smtClean="0"/>
              <a:pPr/>
              <a:t>11/12/2020</a:t>
            </a:fld>
            <a:endParaRPr lang="it-IT"/>
          </a:p>
        </p:txBody>
      </p:sp>
      <p:sp>
        <p:nvSpPr>
          <p:cNvPr id="6" name="Segnaposto piè di pagina 5">
            <a:extLst>
              <a:ext uri="{FF2B5EF4-FFF2-40B4-BE49-F238E27FC236}">
                <a16:creationId xmlns="" xmlns:a16="http://schemas.microsoft.com/office/drawing/2014/main" id="{06AEC60B-A922-4CB8-AD0E-341EADD4D47A}"/>
              </a:ext>
            </a:extLst>
          </p:cNvPr>
          <p:cNvSpPr>
            <a:spLocks noGrp="1"/>
          </p:cNvSpPr>
          <p:nvPr>
            <p:ph type="ftr" sz="quarter" idx="11"/>
          </p:nvPr>
        </p:nvSpPr>
        <p:spPr/>
        <p:txBody>
          <a:bodyPr/>
          <a:lstStyle/>
          <a:p>
            <a:r>
              <a:rPr lang="it-IT"/>
              <a:t>12/12/2020 - presentazione scuole IC De Amicis - BG</a:t>
            </a:r>
          </a:p>
        </p:txBody>
      </p:sp>
      <p:sp>
        <p:nvSpPr>
          <p:cNvPr id="7" name="Segnaposto numero diapositiva 6">
            <a:extLst>
              <a:ext uri="{FF2B5EF4-FFF2-40B4-BE49-F238E27FC236}">
                <a16:creationId xmlns="" xmlns:a16="http://schemas.microsoft.com/office/drawing/2014/main" id="{5B19FF5A-1A4B-4769-BEAA-8E81DD59DFEB}"/>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1157005110"/>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CFDB106-DFEC-46C7-9FB7-9C040C295F3D}"/>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EE444205-E216-4926-9B2C-FA23324A8C2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 xmlns:a16="http://schemas.microsoft.com/office/drawing/2014/main" id="{2786819D-3DC8-4790-89B8-DFFFADBEA8A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EBA5103B-04E3-4880-8375-351AE00E00AA}"/>
              </a:ext>
            </a:extLst>
          </p:cNvPr>
          <p:cNvSpPr>
            <a:spLocks noGrp="1"/>
          </p:cNvSpPr>
          <p:nvPr>
            <p:ph type="dt" sz="half" idx="10"/>
          </p:nvPr>
        </p:nvSpPr>
        <p:spPr/>
        <p:txBody>
          <a:bodyPr/>
          <a:lstStyle/>
          <a:p>
            <a:fld id="{10257F8B-9E23-4848-ADE3-4F6B3B7CDD1C}" type="datetime1">
              <a:rPr lang="it-IT" smtClean="0"/>
              <a:pPr/>
              <a:t>11/12/2020</a:t>
            </a:fld>
            <a:endParaRPr lang="it-IT"/>
          </a:p>
        </p:txBody>
      </p:sp>
      <p:sp>
        <p:nvSpPr>
          <p:cNvPr id="6" name="Segnaposto piè di pagina 5">
            <a:extLst>
              <a:ext uri="{FF2B5EF4-FFF2-40B4-BE49-F238E27FC236}">
                <a16:creationId xmlns="" xmlns:a16="http://schemas.microsoft.com/office/drawing/2014/main" id="{17895D67-3BA7-47EA-8A1A-F6EF3DFD11F6}"/>
              </a:ext>
            </a:extLst>
          </p:cNvPr>
          <p:cNvSpPr>
            <a:spLocks noGrp="1"/>
          </p:cNvSpPr>
          <p:nvPr>
            <p:ph type="ftr" sz="quarter" idx="11"/>
          </p:nvPr>
        </p:nvSpPr>
        <p:spPr/>
        <p:txBody>
          <a:bodyPr/>
          <a:lstStyle/>
          <a:p>
            <a:r>
              <a:rPr lang="it-IT"/>
              <a:t>12/12/2020 - presentazione scuole IC De Amicis - BG</a:t>
            </a:r>
          </a:p>
        </p:txBody>
      </p:sp>
      <p:sp>
        <p:nvSpPr>
          <p:cNvPr id="7" name="Segnaposto numero diapositiva 6">
            <a:extLst>
              <a:ext uri="{FF2B5EF4-FFF2-40B4-BE49-F238E27FC236}">
                <a16:creationId xmlns="" xmlns:a16="http://schemas.microsoft.com/office/drawing/2014/main" id="{CAFF839E-8BBE-4BDC-A891-DF8DE5C6644B}"/>
              </a:ext>
            </a:extLst>
          </p:cNvPr>
          <p:cNvSpPr>
            <a:spLocks noGrp="1"/>
          </p:cNvSpPr>
          <p:nvPr>
            <p:ph type="sldNum" sz="quarter" idx="12"/>
          </p:nvPr>
        </p:nvSpPr>
        <p:spPr/>
        <p:txBody>
          <a:body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90978397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90D93A1C-773A-446D-B85D-BC32E82CCE4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5EEDCCB0-D4A9-43E8-8555-C13832A2C0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3D7DA9B-8EE9-4A31-86B2-2BC81F85C73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EE3647-4BA0-46D5-A514-6228E77B5678}" type="datetime1">
              <a:rPr lang="it-IT" smtClean="0"/>
              <a:pPr/>
              <a:t>11/12/2020</a:t>
            </a:fld>
            <a:endParaRPr lang="it-IT"/>
          </a:p>
        </p:txBody>
      </p:sp>
      <p:sp>
        <p:nvSpPr>
          <p:cNvPr id="5" name="Segnaposto piè di pagina 4">
            <a:extLst>
              <a:ext uri="{FF2B5EF4-FFF2-40B4-BE49-F238E27FC236}">
                <a16:creationId xmlns="" xmlns:a16="http://schemas.microsoft.com/office/drawing/2014/main" id="{237E0837-AD1A-4A35-A418-0FA10E7FDF6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it-IT"/>
              <a:t>12/12/2020 - presentazione scuole IC De Amicis - BG</a:t>
            </a:r>
          </a:p>
        </p:txBody>
      </p:sp>
      <p:sp>
        <p:nvSpPr>
          <p:cNvPr id="6" name="Segnaposto numero diapositiva 5">
            <a:extLst>
              <a:ext uri="{FF2B5EF4-FFF2-40B4-BE49-F238E27FC236}">
                <a16:creationId xmlns="" xmlns:a16="http://schemas.microsoft.com/office/drawing/2014/main" id="{C091EFE5-4D5B-4404-951D-E4BCF3084E2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C81DE8-FA68-4B34-9171-8A93DB0E5CFD}" type="slidenum">
              <a:rPr lang="it-IT" smtClean="0"/>
              <a:pPr/>
              <a:t>‹N›</a:t>
            </a:fld>
            <a:endParaRPr lang="it-IT"/>
          </a:p>
        </p:txBody>
      </p:sp>
    </p:spTree>
    <p:extLst>
      <p:ext uri="{BB962C8B-B14F-4D97-AF65-F5344CB8AC3E}">
        <p14:creationId xmlns="" xmlns:p14="http://schemas.microsoft.com/office/powerpoint/2010/main" val="820110715"/>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p:dissolve/>
  </p:transition>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ercalatuascuola.istruzione.it/cercalatuascuola/" TargetMode="External"/><Relationship Id="rId2" Type="http://schemas.openxmlformats.org/officeDocument/2006/relationships/hyperlink" Target="http://www.iscrizioni.istruzione.i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66487" y="1331232"/>
            <a:ext cx="4902200" cy="4195536"/>
          </a:xfrm>
        </p:spPr>
        <p:txBody>
          <a:bodyPr anchor="ctr">
            <a:normAutofit/>
          </a:bodyPr>
          <a:lstStyle/>
          <a:p>
            <a:pPr algn="r"/>
            <a:r>
              <a:rPr lang="it-IT" sz="5250" i="1" dirty="0"/>
              <a:t>La scuola secondaria di 1° grado </a:t>
            </a:r>
            <a:br>
              <a:rPr lang="it-IT" sz="5250" i="1" dirty="0"/>
            </a:br>
            <a:r>
              <a:rPr lang="it-IT" sz="5250" i="1" dirty="0"/>
              <a:t>dell’IC De </a:t>
            </a:r>
            <a:r>
              <a:rPr lang="it-IT" sz="5250" i="1" dirty="0" err="1"/>
              <a:t>Amicis</a:t>
            </a:r>
            <a:endParaRPr lang="it-IT" sz="5250" i="1" dirty="0"/>
          </a:p>
        </p:txBody>
      </p:sp>
      <p:sp>
        <p:nvSpPr>
          <p:cNvPr id="8" name="Rectangle 7">
            <a:extLst>
              <a:ext uri="{FF2B5EF4-FFF2-40B4-BE49-F238E27FC236}">
                <a16:creationId xmlns="" xmlns:a16="http://schemas.microsoft.com/office/drawing/2014/main" id="{793EF0C2-EE57-40DD-B754-BF1477FAB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1951" y="0"/>
            <a:ext cx="348204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ottotitolo 2"/>
          <p:cNvSpPr>
            <a:spLocks noGrp="1"/>
          </p:cNvSpPr>
          <p:nvPr>
            <p:ph type="subTitle" idx="1"/>
          </p:nvPr>
        </p:nvSpPr>
        <p:spPr>
          <a:xfrm>
            <a:off x="6049734" y="1330325"/>
            <a:ext cx="2520952" cy="4196443"/>
          </a:xfrm>
        </p:spPr>
        <p:txBody>
          <a:bodyPr anchor="ctr">
            <a:normAutofit/>
          </a:bodyPr>
          <a:lstStyle/>
          <a:p>
            <a:pPr algn="l"/>
            <a:r>
              <a:rPr lang="it-IT" sz="1750" dirty="0">
                <a:solidFill>
                  <a:srgbClr val="FFFFFF"/>
                </a:solidFill>
              </a:rPr>
              <a:t>Scuola secondaria Corridoni – plesso di via Monte </a:t>
            </a:r>
            <a:r>
              <a:rPr lang="it-IT" sz="1750" dirty="0" err="1">
                <a:solidFill>
                  <a:srgbClr val="FFFFFF"/>
                </a:solidFill>
              </a:rPr>
              <a:t>Cornagera</a:t>
            </a:r>
            <a:endParaRPr lang="it-IT" sz="1750" dirty="0">
              <a:solidFill>
                <a:srgbClr val="FFFFFF"/>
              </a:solidFill>
            </a:endParaRPr>
          </a:p>
          <a:p>
            <a:pPr algn="l"/>
            <a:r>
              <a:rPr lang="it-IT" sz="1750" dirty="0">
                <a:solidFill>
                  <a:srgbClr val="FFFFFF"/>
                </a:solidFill>
              </a:rPr>
              <a:t>Scuola secondaria Corridoni – plesso di via Flores</a:t>
            </a:r>
          </a:p>
        </p:txBody>
      </p:sp>
      <p:pic>
        <p:nvPicPr>
          <p:cNvPr id="5" name="Immagine 4" descr="Immagine che contiene disegnando, segnale&#10;&#10;Descrizione generata automaticamente">
            <a:extLst>
              <a:ext uri="{FF2B5EF4-FFF2-40B4-BE49-F238E27FC236}">
                <a16:creationId xmlns="" xmlns:a16="http://schemas.microsoft.com/office/drawing/2014/main" id="{9F23DC72-E8A3-408D-BEFC-C60539810DE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44208" y="4898118"/>
            <a:ext cx="1428750" cy="1257300"/>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3"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6"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9"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8"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9"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30"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3"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5" name="Group 34">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6" name="Rectangle 35">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200" dirty="0">
                <a:solidFill>
                  <a:srgbClr val="FFFFFF"/>
                </a:solidFill>
              </a:rPr>
              <a:t/>
            </a:r>
            <a:br>
              <a:rPr lang="it-IT" sz="3200" dirty="0">
                <a:solidFill>
                  <a:srgbClr val="FFFFFF"/>
                </a:solidFill>
              </a:rPr>
            </a:br>
            <a:r>
              <a:rPr lang="it-IT" sz="3200" i="1" dirty="0">
                <a:solidFill>
                  <a:srgbClr val="FFFFFF"/>
                </a:solidFill>
              </a:rPr>
              <a:t>TIPOLOGIA ATTIVITA’ DIDATTICHE</a:t>
            </a:r>
            <a:br>
              <a:rPr lang="it-IT" sz="3200" i="1" dirty="0">
                <a:solidFill>
                  <a:srgbClr val="FFFFFF"/>
                </a:solidFill>
              </a:rPr>
            </a:br>
            <a:endParaRPr lang="it-IT" sz="3200" i="1" dirty="0">
              <a:solidFill>
                <a:srgbClr val="FFFFFF"/>
              </a:solidFill>
            </a:endParaRPr>
          </a:p>
        </p:txBody>
      </p:sp>
      <p:sp>
        <p:nvSpPr>
          <p:cNvPr id="3" name="Segnaposto contenuto 2"/>
          <p:cNvSpPr>
            <a:spLocks noGrp="1"/>
          </p:cNvSpPr>
          <p:nvPr>
            <p:ph idx="1"/>
          </p:nvPr>
        </p:nvSpPr>
        <p:spPr>
          <a:xfrm>
            <a:off x="3840480" y="804672"/>
            <a:ext cx="4711446" cy="5248656"/>
          </a:xfrm>
        </p:spPr>
        <p:txBody>
          <a:bodyPr anchor="ctr">
            <a:normAutofit/>
          </a:bodyPr>
          <a:lstStyle/>
          <a:p>
            <a:pPr lvl="0">
              <a:buFont typeface="Wingdings" charset="2"/>
              <a:buChar char="ü"/>
            </a:pPr>
            <a:r>
              <a:rPr lang="it-IT" sz="1700" dirty="0"/>
              <a:t>attività d’aula, in presenza e a distanza</a:t>
            </a:r>
          </a:p>
          <a:p>
            <a:pPr lvl="0">
              <a:buFont typeface="Wingdings" charset="2"/>
              <a:buChar char="ü"/>
            </a:pPr>
            <a:r>
              <a:rPr lang="it-IT" sz="1700" dirty="0"/>
              <a:t>attività </a:t>
            </a:r>
            <a:r>
              <a:rPr lang="it-IT" sz="1700" dirty="0" err="1"/>
              <a:t>laboratoriali</a:t>
            </a:r>
            <a:r>
              <a:rPr lang="it-IT" sz="1700" dirty="0"/>
              <a:t> caratterizzate da contesti di apprendimento attivi e collaborativi</a:t>
            </a:r>
          </a:p>
          <a:p>
            <a:pPr lvl="0">
              <a:buFont typeface="Wingdings" charset="2"/>
              <a:buChar char="ü"/>
            </a:pPr>
            <a:r>
              <a:rPr lang="it-IT" sz="1700" dirty="0"/>
              <a:t>insegnamenti trasversali intorno a tematiche comuni a più discipline</a:t>
            </a:r>
          </a:p>
          <a:p>
            <a:pPr lvl="0">
              <a:buFont typeface="Wingdings" charset="2"/>
              <a:buChar char="ü"/>
            </a:pPr>
            <a:r>
              <a:rPr lang="it-IT" sz="1700" dirty="0"/>
              <a:t>attività di potenziamento dell’apprendimento che diversificano tempi, strategie e obiettivi per agire interventi di personalizzazione</a:t>
            </a:r>
          </a:p>
          <a:p>
            <a:endParaRPr lang="it-IT" sz="1700" dirty="0"/>
          </a:p>
        </p:txBody>
      </p:sp>
      <p:sp>
        <p:nvSpPr>
          <p:cNvPr id="5" name="Segnaposto piè di pagina 4"/>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pic>
        <p:nvPicPr>
          <p:cNvPr id="34" name="Immagine 33" descr="Gli alunni che svolgono Esperimento In Science Class Archivio Fotografico - 33479652">
            <a:extLst>
              <a:ext uri="{FF2B5EF4-FFF2-40B4-BE49-F238E27FC236}">
                <a16:creationId xmlns="" xmlns:a16="http://schemas.microsoft.com/office/drawing/2014/main" id="{30220170-7C40-4511-826F-57E24CABDAD9}"/>
              </a:ext>
            </a:extLst>
          </p:cNvPr>
          <p:cNvPicPr/>
          <p:nvPr/>
        </p:nvPicPr>
        <p:blipFill>
          <a:blip r:embed="rId2">
            <a:extLst>
              <a:ext uri="{28A0092B-C50C-407E-A947-70E740481C1C}">
                <a14:useLocalDpi xmlns="" xmlns:a14="http://schemas.microsoft.com/office/drawing/2010/main" val="0"/>
              </a:ext>
            </a:extLst>
          </a:blip>
          <a:srcRect/>
          <a:stretch>
            <a:fillRect/>
          </a:stretch>
        </p:blipFill>
        <p:spPr bwMode="auto">
          <a:xfrm>
            <a:off x="6049569" y="4442619"/>
            <a:ext cx="1992696" cy="1251744"/>
          </a:xfrm>
          <a:prstGeom prst="rect">
            <a:avLst/>
          </a:prstGeom>
          <a:noFill/>
          <a:ln>
            <a:noFill/>
          </a:ln>
        </p:spPr>
      </p:pic>
      <p:pic>
        <p:nvPicPr>
          <p:cNvPr id="39" name="Immagine 38">
            <a:extLst>
              <a:ext uri="{FF2B5EF4-FFF2-40B4-BE49-F238E27FC236}">
                <a16:creationId xmlns="" xmlns:a16="http://schemas.microsoft.com/office/drawing/2014/main" id="{B5C95B3E-670F-4F59-873E-ED686F9F3721}"/>
              </a:ext>
            </a:extLst>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8616" y="343812"/>
            <a:ext cx="2072608" cy="1429004"/>
          </a:xfrm>
          <a:prstGeom prst="rect">
            <a:avLst/>
          </a:prstGeom>
          <a:noFill/>
          <a:ln>
            <a:noFill/>
          </a:ln>
        </p:spPr>
      </p:pic>
      <p:pic>
        <p:nvPicPr>
          <p:cNvPr id="40" name="Immagine 39" descr="Risultato immagine per immagini insegnanti in cattedra">
            <a:extLst>
              <a:ext uri="{FF2B5EF4-FFF2-40B4-BE49-F238E27FC236}">
                <a16:creationId xmlns="" xmlns:a16="http://schemas.microsoft.com/office/drawing/2014/main" id="{9F984A6D-B49B-40DC-ACAC-AB87D8B8B634}"/>
              </a:ext>
            </a:extLst>
          </p:cNvPr>
          <p:cNvPicPr/>
          <p:nvPr/>
        </p:nvPicPr>
        <p:blipFill>
          <a:blip r:embed="rId4">
            <a:extLst>
              <a:ext uri="{28A0092B-C50C-407E-A947-70E740481C1C}">
                <a14:useLocalDpi xmlns="" xmlns:a14="http://schemas.microsoft.com/office/drawing/2010/main" val="0"/>
              </a:ext>
            </a:extLst>
          </a:blip>
          <a:srcRect/>
          <a:stretch>
            <a:fillRect/>
          </a:stretch>
        </p:blipFill>
        <p:spPr bwMode="auto">
          <a:xfrm>
            <a:off x="3569496" y="4776705"/>
            <a:ext cx="2181225" cy="1420495"/>
          </a:xfrm>
          <a:prstGeom prst="rect">
            <a:avLst/>
          </a:prstGeom>
          <a:noFill/>
          <a:ln>
            <a:noFill/>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200" i="1" dirty="0">
                <a:solidFill>
                  <a:srgbClr val="FFFFFF"/>
                </a:solidFill>
              </a:rPr>
              <a:t>LE DIRETTRICI PROGETTUALI</a:t>
            </a:r>
          </a:p>
        </p:txBody>
      </p:sp>
      <p:sp>
        <p:nvSpPr>
          <p:cNvPr id="3" name="Segnaposto contenuto 2"/>
          <p:cNvSpPr>
            <a:spLocks noGrp="1"/>
          </p:cNvSpPr>
          <p:nvPr>
            <p:ph idx="1"/>
          </p:nvPr>
        </p:nvSpPr>
        <p:spPr>
          <a:xfrm>
            <a:off x="3840480" y="804672"/>
            <a:ext cx="4711446" cy="5248656"/>
          </a:xfrm>
        </p:spPr>
        <p:txBody>
          <a:bodyPr anchor="ctr">
            <a:normAutofit/>
          </a:bodyPr>
          <a:lstStyle/>
          <a:p>
            <a:pPr lvl="0"/>
            <a:r>
              <a:rPr lang="it-IT" sz="1700" dirty="0"/>
              <a:t>La Cittadinanza consapevole</a:t>
            </a:r>
          </a:p>
          <a:p>
            <a:pPr lvl="0"/>
            <a:r>
              <a:rPr lang="it-IT" sz="1700" dirty="0"/>
              <a:t>La scuola del fare</a:t>
            </a:r>
          </a:p>
          <a:p>
            <a:pPr lvl="0"/>
            <a:r>
              <a:rPr lang="it-IT" sz="1700" dirty="0"/>
              <a:t>La matematica e le scienze</a:t>
            </a:r>
          </a:p>
          <a:p>
            <a:pPr lvl="0"/>
            <a:r>
              <a:rPr lang="it-IT" sz="1700" dirty="0"/>
              <a:t>Contatto vivo con la lingua</a:t>
            </a:r>
          </a:p>
          <a:p>
            <a:pPr lvl="0"/>
            <a:r>
              <a:rPr lang="it-IT" sz="1700" dirty="0"/>
              <a:t>Percorsi di approfondimento della lingua straniera</a:t>
            </a:r>
          </a:p>
          <a:p>
            <a:pPr lvl="0"/>
            <a:r>
              <a:rPr lang="it-IT" sz="1700" dirty="0"/>
              <a:t>L’integrazione</a:t>
            </a:r>
          </a:p>
          <a:p>
            <a:pPr lvl="0"/>
            <a:r>
              <a:rPr lang="it-IT" sz="1700" dirty="0"/>
              <a:t>La sicurezza</a:t>
            </a:r>
          </a:p>
          <a:p>
            <a:pPr lvl="0"/>
            <a:r>
              <a:rPr lang="it-IT" sz="1700" dirty="0"/>
              <a:t>La tecnologia a supporto della ricerca</a:t>
            </a:r>
          </a:p>
          <a:p>
            <a:pPr lvl="0"/>
            <a:r>
              <a:rPr lang="it-IT" sz="1700" dirty="0"/>
              <a:t>L’orientamento</a:t>
            </a:r>
          </a:p>
          <a:p>
            <a:pPr lvl="0"/>
            <a:r>
              <a:rPr lang="it-IT" sz="1700" dirty="0"/>
              <a:t>Il teatro</a:t>
            </a:r>
          </a:p>
          <a:p>
            <a:pPr lvl="0"/>
            <a:r>
              <a:rPr lang="it-IT" sz="1700" dirty="0"/>
              <a:t>La musica</a:t>
            </a:r>
          </a:p>
          <a:p>
            <a:pPr lvl="0"/>
            <a:r>
              <a:rPr lang="it-IT" sz="1700" dirty="0"/>
              <a:t>Lo sport</a:t>
            </a:r>
          </a:p>
          <a:p>
            <a:pPr marL="0" indent="0">
              <a:buNone/>
            </a:pPr>
            <a:endParaRPr lang="it-IT" sz="1700" dirty="0"/>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500" i="1" dirty="0">
                <a:solidFill>
                  <a:srgbClr val="FFFFFF"/>
                </a:solidFill>
              </a:rPr>
              <a:t>PROCESSO </a:t>
            </a:r>
            <a:r>
              <a:rPr lang="it-IT" sz="3500" i="1" dirty="0" err="1">
                <a:solidFill>
                  <a:srgbClr val="FFFFFF"/>
                </a:solidFill>
              </a:rPr>
              <a:t>DI</a:t>
            </a:r>
            <a:r>
              <a:rPr lang="it-IT" sz="3500" i="1" dirty="0">
                <a:solidFill>
                  <a:srgbClr val="FFFFFF"/>
                </a:solidFill>
              </a:rPr>
              <a:t> INCLUSIONE</a:t>
            </a:r>
          </a:p>
        </p:txBody>
      </p:sp>
      <p:sp>
        <p:nvSpPr>
          <p:cNvPr id="3" name="Segnaposto contenuto 2"/>
          <p:cNvSpPr>
            <a:spLocks noGrp="1"/>
          </p:cNvSpPr>
          <p:nvPr>
            <p:ph idx="1"/>
          </p:nvPr>
        </p:nvSpPr>
        <p:spPr>
          <a:xfrm>
            <a:off x="3840480" y="804672"/>
            <a:ext cx="4711446" cy="5248656"/>
          </a:xfrm>
        </p:spPr>
        <p:txBody>
          <a:bodyPr anchor="ctr">
            <a:normAutofit/>
          </a:bodyPr>
          <a:lstStyle/>
          <a:p>
            <a:r>
              <a:rPr lang="it-IT" sz="1700" dirty="0"/>
              <a:t>Intendiamo perseguire il successo scolastico di tutti gli studenti, con particolare attenzione a tutte le forme di diversità, disabilità o svantaggio, riconoscendo e valorizzando le differenze individuali, impedendo che si trasformino in diseguaglianze.</a:t>
            </a:r>
          </a:p>
          <a:p>
            <a:r>
              <a:rPr lang="it-IT" sz="1700" dirty="0"/>
              <a:t>L’educazione inclusiva mira a offrire educazione di qualità a tutti, rispettando diversità, differenti bisogni e abilità, caratteristiche e aspettative educative degli studenti e delle comunità, eliminando ogni forma di discriminazione. </a:t>
            </a:r>
          </a:p>
          <a:p>
            <a:r>
              <a:rPr lang="it-IT" sz="1700" b="1" i="1" dirty="0"/>
              <a:t>Sono attive:</a:t>
            </a:r>
          </a:p>
          <a:p>
            <a:pPr>
              <a:buFont typeface="Wingdings" panose="05000000000000000000" pitchFamily="2" charset="2"/>
              <a:buChar char="ü"/>
            </a:pPr>
            <a:r>
              <a:rPr lang="it-IT" sz="1700" dirty="0"/>
              <a:t>Commissione inclusione</a:t>
            </a:r>
          </a:p>
          <a:p>
            <a:pPr>
              <a:buFont typeface="Wingdings" panose="05000000000000000000" pitchFamily="2" charset="2"/>
              <a:buChar char="ü"/>
            </a:pPr>
            <a:r>
              <a:rPr lang="it-IT" sz="1700" dirty="0"/>
              <a:t>GLI – gruppo di lavoro inclusione</a:t>
            </a:r>
          </a:p>
          <a:p>
            <a:pPr>
              <a:buFont typeface="Wingdings" panose="05000000000000000000" pitchFamily="2" charset="2"/>
              <a:buChar char="ü"/>
            </a:pPr>
            <a:r>
              <a:rPr lang="it-IT" sz="1700" dirty="0"/>
              <a:t>Collaborazioni con CTI e Associazioni del territorio</a:t>
            </a:r>
          </a:p>
          <a:p>
            <a:endParaRPr lang="it-IT" sz="1700" dirty="0"/>
          </a:p>
          <a:p>
            <a:endParaRPr lang="it-IT" sz="1700" dirty="0"/>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990442" cy="2399869"/>
          </a:xfrm>
        </p:spPr>
        <p:txBody>
          <a:bodyPr>
            <a:normAutofit/>
          </a:bodyPr>
          <a:lstStyle/>
          <a:p>
            <a:pPr algn="ctr"/>
            <a:r>
              <a:rPr lang="it-IT" sz="2400" i="1" dirty="0">
                <a:solidFill>
                  <a:srgbClr val="FFFFFF"/>
                </a:solidFill>
              </a:rPr>
              <a:t>VALORIZZAZIONE COMPETENZE LINGUISTICHE</a:t>
            </a:r>
          </a:p>
        </p:txBody>
      </p:sp>
      <p:sp>
        <p:nvSpPr>
          <p:cNvPr id="3" name="Segnaposto contenuto 2"/>
          <p:cNvSpPr>
            <a:spLocks noGrp="1"/>
          </p:cNvSpPr>
          <p:nvPr>
            <p:ph idx="1"/>
          </p:nvPr>
        </p:nvSpPr>
        <p:spPr>
          <a:xfrm>
            <a:off x="3840480" y="804672"/>
            <a:ext cx="4711446" cy="5248656"/>
          </a:xfrm>
        </p:spPr>
        <p:txBody>
          <a:bodyPr anchor="ctr">
            <a:normAutofit/>
          </a:bodyPr>
          <a:lstStyle/>
          <a:p>
            <a:pPr marL="0" indent="0">
              <a:buNone/>
            </a:pPr>
            <a:r>
              <a:rPr lang="it-IT" sz="1700" dirty="0"/>
              <a:t>LINGUA INGLESE:</a:t>
            </a:r>
          </a:p>
          <a:p>
            <a:pPr>
              <a:buFont typeface="Wingdings" panose="05000000000000000000" pitchFamily="2" charset="2"/>
              <a:buChar char="Ø"/>
            </a:pPr>
            <a:r>
              <a:rPr lang="it-IT" sz="1700" dirty="0"/>
              <a:t>3 giorni: per le classi 2^; prevede esperienze laboratoriali in lingua inglese; vede l’intervento di docenti dei tre ordini di scuola specializzati in inglese e persone con competenza in lingua</a:t>
            </a:r>
          </a:p>
          <a:p>
            <a:pPr>
              <a:buFont typeface="Wingdings" panose="05000000000000000000" pitchFamily="2" charset="2"/>
              <a:buChar char="Ø"/>
            </a:pPr>
            <a:r>
              <a:rPr lang="it-IT" sz="1700" dirty="0"/>
              <a:t>Percorso guidato per l’acquisizione della Certificazione  KEY FOR SCHOOL (KET) classi terze </a:t>
            </a:r>
          </a:p>
          <a:p>
            <a:pPr>
              <a:buFont typeface="Wingdings" panose="05000000000000000000" pitchFamily="2" charset="2"/>
              <a:buChar char="Ø"/>
            </a:pPr>
            <a:r>
              <a:rPr lang="it-IT" sz="1700" dirty="0"/>
              <a:t>Interventi madre lingua: nelle classi 2^ e 3^</a:t>
            </a:r>
          </a:p>
          <a:p>
            <a:pPr marL="0" indent="0">
              <a:buNone/>
            </a:pPr>
            <a:r>
              <a:rPr lang="it-IT" sz="1700" dirty="0"/>
              <a:t>LINGUA FRANCESE:</a:t>
            </a:r>
          </a:p>
          <a:p>
            <a:pPr>
              <a:buFont typeface="Wingdings" panose="05000000000000000000" pitchFamily="2" charset="2"/>
              <a:buChar char="Ø"/>
            </a:pPr>
            <a:r>
              <a:rPr lang="it-IT" sz="1700" dirty="0"/>
              <a:t>Percorso guidato per l’acquisizione della Certificazione DELF – classi terze -</a:t>
            </a:r>
          </a:p>
          <a:p>
            <a:endParaRPr lang="it-IT" sz="1700" b="1" dirty="0">
              <a:solidFill>
                <a:srgbClr val="FF0000"/>
              </a:solidFill>
            </a:endParaRPr>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pic>
        <p:nvPicPr>
          <p:cNvPr id="33" name="Immagine 32" descr="Visualizza immagine di origine"/>
          <p:cNvPicPr/>
          <p:nvPr/>
        </p:nvPicPr>
        <p:blipFill>
          <a:blip r:embed="rId2"/>
          <a:srcRect/>
          <a:stretch>
            <a:fillRect/>
          </a:stretch>
        </p:blipFill>
        <p:spPr bwMode="auto">
          <a:xfrm>
            <a:off x="6357950" y="642918"/>
            <a:ext cx="1928826" cy="1357322"/>
          </a:xfrm>
          <a:prstGeom prst="rect">
            <a:avLst/>
          </a:prstGeom>
          <a:noFill/>
          <a:ln w="9525">
            <a:noFill/>
            <a:miter lim="800000"/>
            <a:headEnd/>
            <a:tailEnd/>
          </a:ln>
        </p:spPr>
      </p:pic>
      <p:pic>
        <p:nvPicPr>
          <p:cNvPr id="38" name="Immagine 37" descr="Visualizza immagine di origine"/>
          <p:cNvPicPr/>
          <p:nvPr/>
        </p:nvPicPr>
        <p:blipFill>
          <a:blip r:embed="rId3" cstate="print"/>
          <a:srcRect/>
          <a:stretch>
            <a:fillRect/>
          </a:stretch>
        </p:blipFill>
        <p:spPr bwMode="auto">
          <a:xfrm>
            <a:off x="3643306" y="4929198"/>
            <a:ext cx="2176223" cy="1276350"/>
          </a:xfrm>
          <a:prstGeom prst="rect">
            <a:avLst/>
          </a:prstGeom>
          <a:noFill/>
          <a:ln w="9525">
            <a:noFill/>
            <a:miter lim="800000"/>
            <a:headEnd/>
            <a:tailEnd/>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990442" cy="2399869"/>
          </a:xfrm>
        </p:spPr>
        <p:txBody>
          <a:bodyPr>
            <a:normAutofit/>
          </a:bodyPr>
          <a:lstStyle/>
          <a:p>
            <a:pPr algn="ctr"/>
            <a:r>
              <a:rPr lang="it-IT" sz="2400" b="1" i="1" dirty="0">
                <a:solidFill>
                  <a:srgbClr val="FFFFFF"/>
                </a:solidFill>
              </a:rPr>
              <a:t>ORIENTAMENTO</a:t>
            </a:r>
          </a:p>
        </p:txBody>
      </p:sp>
      <p:sp>
        <p:nvSpPr>
          <p:cNvPr id="3" name="Segnaposto contenuto 2"/>
          <p:cNvSpPr>
            <a:spLocks noGrp="1"/>
          </p:cNvSpPr>
          <p:nvPr>
            <p:ph idx="1"/>
          </p:nvPr>
        </p:nvSpPr>
        <p:spPr>
          <a:xfrm>
            <a:off x="3840480" y="804672"/>
            <a:ext cx="4711446" cy="5248656"/>
          </a:xfrm>
        </p:spPr>
        <p:txBody>
          <a:bodyPr anchor="ctr">
            <a:normAutofit/>
          </a:bodyPr>
          <a:lstStyle/>
          <a:p>
            <a:pPr marL="0" indent="0">
              <a:buNone/>
            </a:pPr>
            <a:r>
              <a:rPr lang="it-IT" sz="1700" dirty="0"/>
              <a:t>Intendiamo per orientamento un percorso strutturato in vari passaggi, che ha inizio con la conoscenza di se, delle proprie abilità e delle proprie attitudini, affrontate in modo interdisciplinare, e si conclude con progetti dedicati alle scelte per il futuro </a:t>
            </a:r>
            <a:r>
              <a:rPr lang="it-IT" sz="1700"/>
              <a:t>percorso scolastico.</a:t>
            </a:r>
            <a:endParaRPr lang="it-IT" sz="1700" dirty="0"/>
          </a:p>
          <a:p>
            <a:pPr marL="0" indent="0">
              <a:buNone/>
            </a:pPr>
            <a:endParaRPr lang="it-IT" sz="1700" dirty="0"/>
          </a:p>
          <a:p>
            <a:pPr marL="0" indent="0">
              <a:buNone/>
            </a:pPr>
            <a:r>
              <a:rPr lang="it-IT" sz="1700" dirty="0"/>
              <a:t>INFORMAGIOVANI: PERCORSI INTELLIGENTI</a:t>
            </a:r>
          </a:p>
          <a:p>
            <a:pPr marL="0" indent="0">
              <a:buNone/>
            </a:pPr>
            <a:r>
              <a:rPr lang="it-IT" sz="1700" dirty="0"/>
              <a:t>                     ATLANTE DELLE SCELTE: </a:t>
            </a:r>
          </a:p>
          <a:p>
            <a:pPr marL="0" indent="0">
              <a:buNone/>
            </a:pPr>
            <a:r>
              <a:rPr lang="it-IT" sz="1700" dirty="0"/>
              <a:t>PROGETTO ORIENTO/SORPRENDO promosso dalla Provincia di Bergamo (in sperimentazione nell’Istituto) mediante l’utilizzo di piattaforme on line.</a:t>
            </a:r>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extLst>
      <p:ext uri="{BB962C8B-B14F-4D97-AF65-F5344CB8AC3E}">
        <p14:creationId xmlns="" xmlns:p14="http://schemas.microsoft.com/office/powerpoint/2010/main" val="3320483497"/>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3"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6"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9"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8"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9"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30"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3"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5" name="Group 34">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6" name="Rectangle 35">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000">
                <a:solidFill>
                  <a:srgbClr val="FFFFFF"/>
                </a:solidFill>
              </a:rPr>
              <a:t>CENTRO SPORTIVO STUDENTESCO</a:t>
            </a:r>
          </a:p>
        </p:txBody>
      </p:sp>
      <p:sp>
        <p:nvSpPr>
          <p:cNvPr id="4" name="Segnaposto contenuto 3"/>
          <p:cNvSpPr>
            <a:spLocks noGrp="1"/>
          </p:cNvSpPr>
          <p:nvPr>
            <p:ph idx="1"/>
          </p:nvPr>
        </p:nvSpPr>
        <p:spPr>
          <a:xfrm>
            <a:off x="3840480" y="804672"/>
            <a:ext cx="4711446" cy="5248656"/>
          </a:xfrm>
        </p:spPr>
        <p:txBody>
          <a:bodyPr anchor="ctr">
            <a:normAutofit/>
          </a:bodyPr>
          <a:lstStyle/>
          <a:p>
            <a:r>
              <a:rPr lang="it-IT" sz="1700" b="1" dirty="0">
                <a:solidFill>
                  <a:srgbClr val="FF0000"/>
                </a:solidFill>
              </a:rPr>
              <a:t>Esperienze sportive in orario curricolare ed extracurricolare</a:t>
            </a:r>
          </a:p>
          <a:p>
            <a:r>
              <a:rPr lang="it-IT" sz="1700" b="1" dirty="0">
                <a:solidFill>
                  <a:srgbClr val="FF0000"/>
                </a:solidFill>
              </a:rPr>
              <a:t>Approccio educativo, motivante e valorizzazione dell’autostima</a:t>
            </a:r>
          </a:p>
          <a:p>
            <a:r>
              <a:rPr lang="it-IT" sz="1700" b="1" dirty="0">
                <a:solidFill>
                  <a:srgbClr val="FF0000"/>
                </a:solidFill>
              </a:rPr>
              <a:t>Approccio a diverse discipline sportive</a:t>
            </a:r>
          </a:p>
          <a:p>
            <a:r>
              <a:rPr lang="it-IT" sz="1700" b="1" dirty="0">
                <a:solidFill>
                  <a:srgbClr val="FF0000"/>
                </a:solidFill>
              </a:rPr>
              <a:t>Competizioni a diversi livelli</a:t>
            </a:r>
          </a:p>
        </p:txBody>
      </p:sp>
      <p:sp>
        <p:nvSpPr>
          <p:cNvPr id="5" name="Segnaposto piè di pagina 4"/>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pic>
        <p:nvPicPr>
          <p:cNvPr id="1026" name="Picture 2" descr="Risultato immagine per emoticon sportive">
            <a:extLst>
              <a:ext uri="{FF2B5EF4-FFF2-40B4-BE49-F238E27FC236}">
                <a16:creationId xmlns="" xmlns:a16="http://schemas.microsoft.com/office/drawing/2014/main" id="{39B991E8-8AA7-4056-AE77-AF4D9DF8E0C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09114" y="4521707"/>
            <a:ext cx="1836945" cy="150711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500" i="1" dirty="0">
                <a:solidFill>
                  <a:srgbClr val="FFFFFF"/>
                </a:solidFill>
              </a:rPr>
              <a:t>SCIENZE  E SICUREZZA</a:t>
            </a:r>
          </a:p>
        </p:txBody>
      </p:sp>
      <p:sp>
        <p:nvSpPr>
          <p:cNvPr id="3" name="Segnaposto contenuto 2"/>
          <p:cNvSpPr>
            <a:spLocks noGrp="1"/>
          </p:cNvSpPr>
          <p:nvPr>
            <p:ph idx="1"/>
          </p:nvPr>
        </p:nvSpPr>
        <p:spPr>
          <a:xfrm>
            <a:off x="3840480" y="804672"/>
            <a:ext cx="4711446" cy="5248656"/>
          </a:xfrm>
        </p:spPr>
        <p:txBody>
          <a:bodyPr anchor="ctr">
            <a:normAutofit/>
          </a:bodyPr>
          <a:lstStyle/>
          <a:p>
            <a:r>
              <a:rPr lang="it-IT" sz="1700" i="1" dirty="0"/>
              <a:t>Nelle scuole secondarie sono presenti laboratori di scienze attrezzati</a:t>
            </a:r>
          </a:p>
          <a:p>
            <a:r>
              <a:rPr lang="it-IT" sz="1700" i="1" dirty="0"/>
              <a:t>In tutte le scuole è realizzato il progetto sicurezza</a:t>
            </a:r>
          </a:p>
          <a:p>
            <a:pPr>
              <a:buNone/>
            </a:pPr>
            <a:endParaRPr lang="it-IT" sz="1700" i="1" dirty="0"/>
          </a:p>
          <a:p>
            <a:pPr>
              <a:buNone/>
            </a:pPr>
            <a:r>
              <a:rPr lang="it-IT" sz="1700" i="1" dirty="0"/>
              <a:t>    Sono attive</a:t>
            </a:r>
          </a:p>
          <a:p>
            <a:r>
              <a:rPr lang="it-IT" sz="1700" i="1" dirty="0"/>
              <a:t>Commissione sicurezza</a:t>
            </a:r>
          </a:p>
          <a:p>
            <a:r>
              <a:rPr lang="it-IT" sz="1700" i="1" dirty="0"/>
              <a:t>Commissione promozione umana</a:t>
            </a:r>
            <a:endParaRPr lang="it-IT" sz="1700" dirty="0"/>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pic>
        <p:nvPicPr>
          <p:cNvPr id="6" name="Immagine 5" descr="Immagine che contiene disegnando&#10;&#10;Descrizione generata automaticamente">
            <a:extLst>
              <a:ext uri="{FF2B5EF4-FFF2-40B4-BE49-F238E27FC236}">
                <a16:creationId xmlns="" xmlns:a16="http://schemas.microsoft.com/office/drawing/2014/main" id="{A08F204A-DA18-4F71-AB7B-5E345690441E}"/>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484020" y="4630864"/>
            <a:ext cx="2469357" cy="1706563"/>
          </a:xfrm>
          <a:prstGeom prst="rect">
            <a:avLst/>
          </a:prstGeom>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3"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6"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9"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8"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9"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30"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3"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5" name="Group 34">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6" name="Rectangle 35">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1900">
                <a:solidFill>
                  <a:srgbClr val="FFFFFF"/>
                </a:solidFill>
              </a:rPr>
              <a:t>PIANO NAZIONALE SCUOLA DIGITALE </a:t>
            </a:r>
            <a:br>
              <a:rPr lang="it-IT" sz="1900">
                <a:solidFill>
                  <a:srgbClr val="FFFFFF"/>
                </a:solidFill>
              </a:rPr>
            </a:br>
            <a:r>
              <a:rPr lang="it-IT" sz="1900">
                <a:solidFill>
                  <a:srgbClr val="FFFFFF"/>
                </a:solidFill>
              </a:rPr>
              <a:t>documento che guida le scuole in un percorso di innovazione attraverso l’introduzione </a:t>
            </a:r>
            <a:br>
              <a:rPr lang="it-IT" sz="1900">
                <a:solidFill>
                  <a:srgbClr val="FFFFFF"/>
                </a:solidFill>
              </a:rPr>
            </a:br>
            <a:r>
              <a:rPr lang="it-IT" sz="1900">
                <a:solidFill>
                  <a:srgbClr val="FFFFFF"/>
                </a:solidFill>
              </a:rPr>
              <a:t>nelle scuole  delle nuove tecnologie</a:t>
            </a:r>
          </a:p>
        </p:txBody>
      </p:sp>
      <p:sp>
        <p:nvSpPr>
          <p:cNvPr id="3" name="Segnaposto contenuto 2"/>
          <p:cNvSpPr>
            <a:spLocks noGrp="1"/>
          </p:cNvSpPr>
          <p:nvPr>
            <p:ph idx="1"/>
          </p:nvPr>
        </p:nvSpPr>
        <p:spPr>
          <a:xfrm>
            <a:off x="3840480" y="804672"/>
            <a:ext cx="4711446" cy="5248656"/>
          </a:xfrm>
        </p:spPr>
        <p:txBody>
          <a:bodyPr anchor="ctr">
            <a:normAutofit/>
          </a:bodyPr>
          <a:lstStyle/>
          <a:p>
            <a:pPr marL="0" indent="0">
              <a:buNone/>
            </a:pPr>
            <a:endParaRPr lang="it-IT" sz="1700" dirty="0"/>
          </a:p>
          <a:p>
            <a:pPr marL="0" indent="0">
              <a:buNone/>
            </a:pPr>
            <a:r>
              <a:rPr lang="it-IT" sz="1700" dirty="0"/>
              <a:t>Per “concretizzarlo”, all’interno delle nostre scuole, abbiamo realizzato- e intendiamo implementare -  le seguenti azioni:</a:t>
            </a:r>
          </a:p>
          <a:p>
            <a:pPr>
              <a:buNone/>
            </a:pPr>
            <a:endParaRPr lang="it-IT" sz="1700" dirty="0"/>
          </a:p>
          <a:p>
            <a:r>
              <a:rPr lang="it-IT" sz="1700" dirty="0"/>
              <a:t>Implementato le attrezzature tecnologiche</a:t>
            </a:r>
          </a:p>
          <a:p>
            <a:r>
              <a:rPr lang="it-IT" sz="1700" dirty="0"/>
              <a:t>Creato occasioni formative per l’approfondimento della competenza dei docenti</a:t>
            </a:r>
          </a:p>
          <a:p>
            <a:pPr lvl="0"/>
            <a:r>
              <a:rPr lang="it-IT" sz="1700" dirty="0"/>
              <a:t>Partecipato agli avvisi per Interventi finanziati dai Fondi Strutturali Europei per il periodo di programmazione 2014-2020</a:t>
            </a:r>
          </a:p>
          <a:p>
            <a:endParaRPr lang="it-IT" sz="1700" dirty="0"/>
          </a:p>
          <a:p>
            <a:endParaRPr lang="it-IT" sz="1700" dirty="0"/>
          </a:p>
        </p:txBody>
      </p:sp>
      <p:sp>
        <p:nvSpPr>
          <p:cNvPr id="5" name="Segnaposto piè di pagina 4"/>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pic>
        <p:nvPicPr>
          <p:cNvPr id="2050" name="Picture 2" descr="Risultato immagine per immagini computer">
            <a:extLst>
              <a:ext uri="{FF2B5EF4-FFF2-40B4-BE49-F238E27FC236}">
                <a16:creationId xmlns="" xmlns:a16="http://schemas.microsoft.com/office/drawing/2014/main" id="{1B74CA6D-AA48-4BD8-AB86-EE6A8B86248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94233" y="4675187"/>
            <a:ext cx="2382032" cy="140539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olo 6"/>
          <p:cNvSpPr>
            <a:spLocks noGrp="1"/>
          </p:cNvSpPr>
          <p:nvPr>
            <p:ph type="title"/>
          </p:nvPr>
        </p:nvSpPr>
        <p:spPr>
          <a:xfrm>
            <a:off x="628650" y="171162"/>
            <a:ext cx="2130136" cy="2371148"/>
          </a:xfrm>
        </p:spPr>
        <p:txBody>
          <a:bodyPr>
            <a:normAutofit/>
          </a:bodyPr>
          <a:lstStyle/>
          <a:p>
            <a:r>
              <a:rPr lang="it-IT" sz="2800">
                <a:solidFill>
                  <a:srgbClr val="FFFFFF"/>
                </a:solidFill>
              </a:rPr>
              <a:t>LE RISORSE STRUTTURALI DELLE SCUOLE</a:t>
            </a:r>
          </a:p>
        </p:txBody>
      </p:sp>
      <p:sp>
        <p:nvSpPr>
          <p:cNvPr id="6" name="Segnaposto piè di pagina 5"/>
          <p:cNvSpPr>
            <a:spLocks noGrp="1"/>
          </p:cNvSpPr>
          <p:nvPr>
            <p:ph type="ftr" sz="quarter" idx="11"/>
          </p:nvPr>
        </p:nvSpPr>
        <p:spPr>
          <a:xfrm>
            <a:off x="628650" y="6356350"/>
            <a:ext cx="4470713" cy="365125"/>
          </a:xfrm>
          <a:noFill/>
        </p:spPr>
        <p:txBody>
          <a:bodyPr>
            <a:normAutofit/>
          </a:bodyPr>
          <a:lstStyle/>
          <a:p>
            <a:pPr algn="l">
              <a:spcAft>
                <a:spcPts val="600"/>
              </a:spcAft>
            </a:pPr>
            <a:r>
              <a:rPr lang="it-IT"/>
              <a:t>12/12/2020 - presentazione scuole IC De Amicis - BG</a:t>
            </a:r>
          </a:p>
        </p:txBody>
      </p:sp>
      <p:graphicFrame>
        <p:nvGraphicFramePr>
          <p:cNvPr id="5" name="Tabella 4"/>
          <p:cNvGraphicFramePr>
            <a:graphicFrameLocks noGrp="1"/>
          </p:cNvGraphicFramePr>
          <p:nvPr/>
        </p:nvGraphicFramePr>
        <p:xfrm>
          <a:off x="3155949" y="804988"/>
          <a:ext cx="5510654" cy="5249005"/>
        </p:xfrm>
        <a:graphic>
          <a:graphicData uri="http://schemas.openxmlformats.org/drawingml/2006/table">
            <a:tbl>
              <a:tblPr firstRow="1" bandRow="1"/>
              <a:tblGrid>
                <a:gridCol w="2755327">
                  <a:extLst>
                    <a:ext uri="{9D8B030D-6E8A-4147-A177-3AD203B41FA5}">
                      <a16:colId xmlns="" xmlns:a16="http://schemas.microsoft.com/office/drawing/2014/main" val="20000"/>
                    </a:ext>
                  </a:extLst>
                </a:gridCol>
                <a:gridCol w="2755327">
                  <a:extLst>
                    <a:ext uri="{9D8B030D-6E8A-4147-A177-3AD203B41FA5}">
                      <a16:colId xmlns="" xmlns:a16="http://schemas.microsoft.com/office/drawing/2014/main" val="20001"/>
                    </a:ext>
                  </a:extLst>
                </a:gridCol>
              </a:tblGrid>
              <a:tr h="325160">
                <a:tc>
                  <a:txBody>
                    <a:bodyPr/>
                    <a:lstStyle/>
                    <a:p>
                      <a:pPr indent="-226695" algn="ctr">
                        <a:spcAft>
                          <a:spcPts val="600"/>
                        </a:spcAft>
                      </a:pPr>
                      <a:r>
                        <a:rPr lang="it-IT" sz="1900" b="1">
                          <a:latin typeface="+mj-lt"/>
                          <a:ea typeface="Times New Roman"/>
                          <a:cs typeface="Arial"/>
                        </a:rPr>
                        <a:t>Via Flores</a:t>
                      </a:r>
                      <a:endParaRPr lang="it-IT" sz="1900">
                        <a:latin typeface="+mj-lt"/>
                        <a:ea typeface="Calibri"/>
                        <a:cs typeface="Mangal"/>
                      </a:endParaRPr>
                    </a:p>
                  </a:txBody>
                  <a:tcPr marL="42338" marR="42338" marT="0" marB="0">
                    <a:lnL>
                      <a:noFill/>
                    </a:lnL>
                    <a:lnR>
                      <a:noFill/>
                    </a:lnR>
                    <a:lnT>
                      <a:noFill/>
                    </a:lnT>
                    <a:lnB>
                      <a:noFill/>
                    </a:lnB>
                  </a:tcPr>
                </a:tc>
                <a:tc>
                  <a:txBody>
                    <a:bodyPr/>
                    <a:lstStyle/>
                    <a:p>
                      <a:pPr indent="-226695" algn="ctr">
                        <a:spcAft>
                          <a:spcPts val="600"/>
                        </a:spcAft>
                      </a:pPr>
                      <a:r>
                        <a:rPr lang="it-IT" sz="1900" b="1">
                          <a:latin typeface="+mj-lt"/>
                          <a:ea typeface="Times New Roman"/>
                          <a:cs typeface="Arial"/>
                        </a:rPr>
                        <a:t>Via  </a:t>
                      </a:r>
                      <a:r>
                        <a:rPr lang="it-IT" sz="1900" b="1" err="1">
                          <a:latin typeface="+mj-lt"/>
                          <a:ea typeface="Times New Roman"/>
                          <a:cs typeface="Arial"/>
                        </a:rPr>
                        <a:t>M.te</a:t>
                      </a:r>
                      <a:r>
                        <a:rPr lang="it-IT" sz="1900" b="1">
                          <a:latin typeface="+mj-lt"/>
                          <a:ea typeface="Times New Roman"/>
                          <a:cs typeface="Arial"/>
                        </a:rPr>
                        <a:t> </a:t>
                      </a:r>
                      <a:r>
                        <a:rPr lang="it-IT" sz="1900" b="1" err="1">
                          <a:latin typeface="+mj-lt"/>
                          <a:ea typeface="Times New Roman"/>
                          <a:cs typeface="Arial"/>
                        </a:rPr>
                        <a:t>Cornagera</a:t>
                      </a:r>
                      <a:endParaRPr lang="it-IT" sz="1900">
                        <a:latin typeface="+mj-lt"/>
                        <a:ea typeface="Calibri"/>
                        <a:cs typeface="Mangal"/>
                      </a:endParaRPr>
                    </a:p>
                  </a:txBody>
                  <a:tcPr marL="42338" marR="42338" marT="0" marB="0">
                    <a:lnL>
                      <a:noFill/>
                    </a:lnL>
                    <a:lnR>
                      <a:noFill/>
                    </a:lnR>
                    <a:lnT>
                      <a:noFill/>
                    </a:lnT>
                    <a:lnB>
                      <a:noFill/>
                    </a:lnB>
                  </a:tcPr>
                </a:tc>
                <a:extLst>
                  <a:ext uri="{0D108BD9-81ED-4DB2-BD59-A6C34878D82A}">
                    <a16:rowId xmlns="" xmlns:a16="http://schemas.microsoft.com/office/drawing/2014/main" val="10000"/>
                  </a:ext>
                </a:extLst>
              </a:tr>
              <a:tr h="325160">
                <a:tc>
                  <a:txBody>
                    <a:bodyPr/>
                    <a:lstStyle/>
                    <a:p>
                      <a:pPr indent="-226695" algn="ctr"/>
                      <a:r>
                        <a:rPr lang="it-IT" sz="1900">
                          <a:latin typeface="+mj-lt"/>
                          <a:ea typeface="Times New Roman"/>
                          <a:cs typeface="Arial"/>
                        </a:rPr>
                        <a:t>6 aule classi</a:t>
                      </a:r>
                      <a:endParaRPr lang="it-IT" sz="1900">
                        <a:latin typeface="+mj-lt"/>
                        <a:ea typeface="Times New Roman"/>
                        <a:cs typeface="Mangal"/>
                      </a:endParaRPr>
                    </a:p>
                  </a:txBody>
                  <a:tcPr marL="42338" marR="4233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226695" algn="ctr"/>
                      <a:r>
                        <a:rPr lang="it-IT" sz="1900">
                          <a:latin typeface="+mj-lt"/>
                          <a:ea typeface="Times New Roman"/>
                          <a:cs typeface="Arial"/>
                        </a:rPr>
                        <a:t>9 aule classi</a:t>
                      </a:r>
                      <a:endParaRPr lang="it-IT" sz="1900">
                        <a:latin typeface="+mj-lt"/>
                        <a:ea typeface="Times New Roman"/>
                        <a:cs typeface="Mangal"/>
                      </a:endParaRPr>
                    </a:p>
                  </a:txBody>
                  <a:tcPr marL="42338" marR="42338"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05801">
                <a:tc>
                  <a:txBody>
                    <a:bodyPr/>
                    <a:lstStyle/>
                    <a:p>
                      <a:pPr indent="-226695" algn="ctr"/>
                      <a:r>
                        <a:rPr lang="it-IT" sz="1900">
                          <a:latin typeface="+mj-lt"/>
                          <a:ea typeface="Times New Roman"/>
                          <a:cs typeface="Arial"/>
                        </a:rPr>
                        <a:t>3 aule speciali: </a:t>
                      </a:r>
                    </a:p>
                    <a:p>
                      <a:pPr indent="-226695" algn="ctr"/>
                      <a:r>
                        <a:rPr lang="it-IT" sz="1900">
                          <a:latin typeface="+mj-lt"/>
                          <a:ea typeface="Times New Roman"/>
                          <a:cs typeface="Arial"/>
                        </a:rPr>
                        <a:t>artistica - tecnica</a:t>
                      </a:r>
                      <a:r>
                        <a:rPr lang="it-IT" sz="1900" baseline="0">
                          <a:latin typeface="+mj-lt"/>
                          <a:ea typeface="Times New Roman"/>
                          <a:cs typeface="Arial"/>
                        </a:rPr>
                        <a:t> -</a:t>
                      </a:r>
                      <a:r>
                        <a:rPr lang="it-IT" sz="1900">
                          <a:latin typeface="+mj-lt"/>
                          <a:ea typeface="Times New Roman"/>
                          <a:cs typeface="Arial"/>
                        </a:rPr>
                        <a:t> scienze</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ctr"/>
                      <a:r>
                        <a:rPr lang="it-IT" sz="1900">
                          <a:latin typeface="+mj-lt"/>
                          <a:ea typeface="Times New Roman"/>
                          <a:cs typeface="Arial"/>
                        </a:rPr>
                        <a:t>3 aule speciali: </a:t>
                      </a:r>
                    </a:p>
                    <a:p>
                      <a:pPr indent="-226695" algn="ctr"/>
                      <a:r>
                        <a:rPr lang="it-IT" sz="1900">
                          <a:latin typeface="+mj-lt"/>
                          <a:ea typeface="Times New Roman"/>
                          <a:cs typeface="Arial"/>
                        </a:rPr>
                        <a:t>scienze - artistica - musica</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05801">
                <a:tc>
                  <a:txBody>
                    <a:bodyPr/>
                    <a:lstStyle/>
                    <a:p>
                      <a:pPr indent="-226695" algn="ctr"/>
                      <a:r>
                        <a:rPr lang="it-IT" sz="1900">
                          <a:latin typeface="+mj-lt"/>
                          <a:ea typeface="Times New Roman"/>
                          <a:cs typeface="Arial"/>
                        </a:rPr>
                        <a:t>aula multiuso: </a:t>
                      </a:r>
                    </a:p>
                    <a:p>
                      <a:pPr indent="-226695" algn="ctr"/>
                      <a:r>
                        <a:rPr lang="it-IT" sz="1900">
                          <a:latin typeface="+mj-lt"/>
                          <a:ea typeface="Times New Roman"/>
                          <a:cs typeface="Arial"/>
                        </a:rPr>
                        <a:t>biblioteca - video</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ctr"/>
                      <a:r>
                        <a:rPr lang="it-IT" sz="1900">
                          <a:latin typeface="+mj-lt"/>
                          <a:ea typeface="Times New Roman"/>
                          <a:cs typeface="Arial"/>
                        </a:rPr>
                        <a:t>aula multiuso: </a:t>
                      </a:r>
                    </a:p>
                    <a:p>
                      <a:pPr indent="-226695" algn="ctr"/>
                      <a:r>
                        <a:rPr lang="it-IT" sz="1900">
                          <a:latin typeface="+mj-lt"/>
                          <a:ea typeface="Times New Roman"/>
                          <a:cs typeface="Arial"/>
                        </a:rPr>
                        <a:t>tecnica, proiezioni, riunioni</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196122">
                <a:tc>
                  <a:txBody>
                    <a:bodyPr/>
                    <a:lstStyle/>
                    <a:p>
                      <a:pPr indent="-226695" algn="ctr"/>
                      <a:r>
                        <a:rPr lang="it-IT" sz="1900">
                          <a:latin typeface="+mj-lt"/>
                          <a:ea typeface="Times New Roman"/>
                          <a:cs typeface="Arial"/>
                        </a:rPr>
                        <a:t>laboratorio informatica </a:t>
                      </a:r>
                      <a:r>
                        <a:rPr kumimoji="0" lang="it-IT" sz="1900" kern="1200">
                          <a:solidFill>
                            <a:schemeClr val="tx1"/>
                          </a:solidFill>
                          <a:latin typeface="+mn-lt"/>
                          <a:ea typeface="Times New Roman"/>
                          <a:cs typeface="Arial"/>
                        </a:rPr>
                        <a:t>- </a:t>
                      </a:r>
                      <a:r>
                        <a:rPr kumimoji="0" lang="it-IT" sz="1900" kern="1200" baseline="0">
                          <a:solidFill>
                            <a:schemeClr val="tx1"/>
                          </a:solidFill>
                          <a:latin typeface="+mn-lt"/>
                          <a:ea typeface="Times New Roman"/>
                          <a:cs typeface="Arial"/>
                        </a:rPr>
                        <a:t>atelier digitale - </a:t>
                      </a:r>
                      <a:r>
                        <a:rPr lang="it-IT" sz="1900">
                          <a:latin typeface="+mj-lt"/>
                          <a:ea typeface="Times New Roman"/>
                          <a:cs typeface="Arial"/>
                        </a:rPr>
                        <a:t>aule rotazione per piccoli gruppi</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ctr"/>
                      <a:r>
                        <a:rPr lang="it-IT" sz="1900">
                          <a:latin typeface="+mj-lt"/>
                          <a:ea typeface="Times New Roman"/>
                          <a:cs typeface="Arial"/>
                        </a:rPr>
                        <a:t>laboratorio informatica </a:t>
                      </a:r>
                      <a:r>
                        <a:rPr kumimoji="0" lang="it-IT" sz="1900" kern="1200">
                          <a:solidFill>
                            <a:schemeClr val="tx1"/>
                          </a:solidFill>
                          <a:latin typeface="+mn-lt"/>
                          <a:ea typeface="Times New Roman"/>
                          <a:cs typeface="Arial"/>
                        </a:rPr>
                        <a:t>- </a:t>
                      </a:r>
                      <a:r>
                        <a:rPr kumimoji="0" lang="it-IT" sz="1900" kern="1200" baseline="0">
                          <a:solidFill>
                            <a:schemeClr val="tx1"/>
                          </a:solidFill>
                          <a:latin typeface="+mn-lt"/>
                          <a:ea typeface="Times New Roman"/>
                          <a:cs typeface="Arial"/>
                        </a:rPr>
                        <a:t>atelier digitale - </a:t>
                      </a:r>
                      <a:r>
                        <a:rPr lang="it-IT" sz="1900">
                          <a:latin typeface="+mj-lt"/>
                          <a:ea typeface="Times New Roman"/>
                          <a:cs typeface="Arial"/>
                        </a:rPr>
                        <a:t>aule rotazione per piccoli gruppi</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25160">
                <a:tc>
                  <a:txBody>
                    <a:bodyPr/>
                    <a:lstStyle/>
                    <a:p>
                      <a:pPr indent="-226695" algn="ctr"/>
                      <a:r>
                        <a:rPr lang="it-IT" sz="1900">
                          <a:latin typeface="+mj-lt"/>
                          <a:ea typeface="Times New Roman"/>
                          <a:cs typeface="Arial"/>
                        </a:rPr>
                        <a:t>sala professori</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ctr"/>
                      <a:r>
                        <a:rPr lang="it-IT" sz="1900">
                          <a:latin typeface="+mj-lt"/>
                          <a:ea typeface="Times New Roman"/>
                          <a:cs typeface="Arial"/>
                        </a:rPr>
                        <a:t>sala professori</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15481">
                <a:tc>
                  <a:txBody>
                    <a:bodyPr/>
                    <a:lstStyle/>
                    <a:p>
                      <a:pPr indent="-226695" algn="ctr"/>
                      <a:r>
                        <a:rPr lang="it-IT" sz="1900">
                          <a:latin typeface="+mj-lt"/>
                          <a:ea typeface="Times New Roman"/>
                          <a:cs typeface="Arial"/>
                        </a:rPr>
                        <a:t>Palestra/palazzetto regolamentare</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ctr"/>
                      <a:r>
                        <a:rPr lang="it-IT" sz="1900">
                          <a:latin typeface="+mj-lt"/>
                          <a:ea typeface="Times New Roman"/>
                          <a:cs typeface="Arial"/>
                        </a:rPr>
                        <a:t>palestra regolamentare</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25160">
                <a:tc>
                  <a:txBody>
                    <a:bodyPr/>
                    <a:lstStyle/>
                    <a:p>
                      <a:pPr indent="-226695" algn="ctr"/>
                      <a:r>
                        <a:rPr lang="it-IT" sz="1900">
                          <a:latin typeface="+mj-lt"/>
                          <a:ea typeface="Times New Roman"/>
                          <a:cs typeface="Arial"/>
                        </a:rPr>
                        <a:t>auditorium</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ct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25160">
                <a:tc>
                  <a:txBody>
                    <a:bodyPr/>
                    <a:lstStyle/>
                    <a:p>
                      <a:pPr indent="-226695" algn="ctr"/>
                      <a:r>
                        <a:rPr lang="it-IT" sz="1900">
                          <a:latin typeface="+mj-lt"/>
                          <a:ea typeface="Times New Roman"/>
                          <a:cs typeface="Arial"/>
                        </a:rPr>
                        <a:t>giardino esterno</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ctr"/>
                      <a:r>
                        <a:rPr lang="it-IT" sz="1900">
                          <a:latin typeface="+mj-lt"/>
                          <a:ea typeface="Times New Roman"/>
                          <a:cs typeface="Arial"/>
                        </a:rPr>
                        <a:t>giardino esterno</a:t>
                      </a:r>
                      <a:endParaRPr lang="it-IT" sz="1900">
                        <a:latin typeface="+mj-lt"/>
                        <a:ea typeface="Times New Roman"/>
                        <a:cs typeface="Mangal"/>
                      </a:endParaRPr>
                    </a:p>
                  </a:txBody>
                  <a:tcPr marL="42338" marR="4233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8650" y="171162"/>
            <a:ext cx="2130136" cy="2371148"/>
          </a:xfrm>
        </p:spPr>
        <p:txBody>
          <a:bodyPr vert="horz" lIns="91440" tIns="45720" rIns="91440" bIns="45720" rtlCol="0" anchor="ctr">
            <a:normAutofit/>
          </a:bodyPr>
          <a:lstStyle/>
          <a:p>
            <a:pPr defTabSz="914400"/>
            <a:r>
              <a:rPr lang="en-US" sz="2600" kern="1200">
                <a:solidFill>
                  <a:srgbClr val="FFFFFF"/>
                </a:solidFill>
                <a:latin typeface="+mj-lt"/>
                <a:ea typeface="+mj-ea"/>
                <a:cs typeface="+mj-cs"/>
              </a:rPr>
              <a:t>FORMAZIONE CLASSI 1^</a:t>
            </a:r>
          </a:p>
        </p:txBody>
      </p:sp>
      <p:pic>
        <p:nvPicPr>
          <p:cNvPr id="3" name="Picture 2"/>
          <p:cNvPicPr>
            <a:picLocks noChangeAspect="1" noChangeArrowheads="1"/>
          </p:cNvPicPr>
          <p:nvPr/>
        </p:nvPicPr>
        <p:blipFill>
          <a:blip r:embed="rId2" cstate="print"/>
          <a:stretch>
            <a:fillRect/>
          </a:stretch>
        </p:blipFill>
        <p:spPr bwMode="auto">
          <a:xfrm>
            <a:off x="3154716" y="1052736"/>
            <a:ext cx="5510653" cy="4957832"/>
          </a:xfrm>
          <a:prstGeom prst="rect">
            <a:avLst/>
          </a:prstGeom>
          <a:noFill/>
        </p:spPr>
      </p:pic>
      <p:sp>
        <p:nvSpPr>
          <p:cNvPr id="4" name="Segnaposto piè di pagina 3"/>
          <p:cNvSpPr>
            <a:spLocks noGrp="1"/>
          </p:cNvSpPr>
          <p:nvPr>
            <p:ph type="ftr" sz="quarter" idx="11"/>
          </p:nvPr>
        </p:nvSpPr>
        <p:spPr>
          <a:xfrm>
            <a:off x="628650" y="6356350"/>
            <a:ext cx="4470713" cy="365125"/>
          </a:xfrm>
          <a:noFill/>
        </p:spPr>
        <p:txBody>
          <a:bodyPr vert="horz" lIns="91440" tIns="45720" rIns="91440" bIns="45720" rtlCol="0" anchor="ctr">
            <a:normAutofit/>
          </a:bodyPr>
          <a:lstStyle/>
          <a:p>
            <a:pPr algn="l">
              <a:spcAft>
                <a:spcPts val="600"/>
              </a:spcAft>
            </a:pPr>
            <a:r>
              <a:rPr lang="it-IT" sz="1200" kern="1200">
                <a:solidFill>
                  <a:schemeClr val="tx1">
                    <a:tint val="75000"/>
                  </a:schemeClr>
                </a:solidFill>
                <a:latin typeface="+mn-lt"/>
                <a:ea typeface="+mn-ea"/>
                <a:cs typeface="+mn-cs"/>
              </a:rPr>
              <a:t>12/12/2020 - presentazione scuole IC De Amicis - BG</a:t>
            </a:r>
            <a:endParaRPr lang="en-US" sz="1200" kern="1200">
              <a:solidFill>
                <a:schemeClr val="tx1">
                  <a:tint val="75000"/>
                </a:schemeClr>
              </a:solidFill>
              <a:latin typeface="+mn-lt"/>
              <a:ea typeface="+mn-ea"/>
              <a:cs typeface="+mn-cs"/>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500" i="1" dirty="0">
                <a:solidFill>
                  <a:srgbClr val="FFFFFF"/>
                </a:solidFill>
              </a:rPr>
              <a:t>OPEN DAY</a:t>
            </a:r>
          </a:p>
        </p:txBody>
      </p:sp>
      <p:sp>
        <p:nvSpPr>
          <p:cNvPr id="3" name="Segnaposto contenuto 2"/>
          <p:cNvSpPr>
            <a:spLocks noGrp="1"/>
          </p:cNvSpPr>
          <p:nvPr>
            <p:ph idx="1"/>
          </p:nvPr>
        </p:nvSpPr>
        <p:spPr>
          <a:xfrm>
            <a:off x="3840480" y="804672"/>
            <a:ext cx="4711446" cy="5248656"/>
          </a:xfrm>
        </p:spPr>
        <p:txBody>
          <a:bodyPr anchor="ctr">
            <a:normAutofit/>
          </a:bodyPr>
          <a:lstStyle/>
          <a:p>
            <a:r>
              <a:rPr lang="it-IT" sz="1700" dirty="0"/>
              <a:t>MESE DI DICEMBRE</a:t>
            </a:r>
          </a:p>
          <a:p>
            <a:pPr algn="just"/>
            <a:r>
              <a:rPr lang="it-IT" sz="1700" dirty="0"/>
              <a:t>A causa dell’emergenza sanitaria quest’anno non è stato possibile programmare la visita alle scuole. Negli anni scorsi l’Open </a:t>
            </a:r>
            <a:r>
              <a:rPr lang="it-IT" sz="1700" dirty="0" err="1"/>
              <a:t>Day</a:t>
            </a:r>
            <a:r>
              <a:rPr lang="it-IT" sz="1700" dirty="0"/>
              <a:t> prevedeva l’accoglienza in MUSICA da parte dell’orchestra, composta dai nostri alunni che frequentano l’indirizzo musicale che si esibivano, offrendo l’occasione di verificare gli  “effetti” di questa importante esperienza di apprendimento. Seguiva poi la visita ai plessi dove insegnanti e alunni coinvolgevano genitori e alunni in alcune attività di laboratorio.</a:t>
            </a:r>
          </a:p>
          <a:p>
            <a:endParaRPr lang="it-IT" sz="1700" dirty="0"/>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dirty="0">
                <a:solidFill>
                  <a:schemeClr val="tx1">
                    <a:lumMod val="50000"/>
                    <a:lumOff val="50000"/>
                  </a:schemeClr>
                </a:solidFill>
              </a:rPr>
              <a:t>12/</a:t>
            </a:r>
            <a:r>
              <a:rPr lang="it-IT" sz="1000" dirty="0" err="1">
                <a:solidFill>
                  <a:schemeClr val="tx1">
                    <a:lumMod val="50000"/>
                    <a:lumOff val="50000"/>
                  </a:schemeClr>
                </a:solidFill>
              </a:rPr>
              <a:t>12</a:t>
            </a:r>
            <a:r>
              <a:rPr lang="it-IT" sz="1000" dirty="0">
                <a:solidFill>
                  <a:schemeClr val="tx1">
                    <a:lumMod val="50000"/>
                    <a:lumOff val="50000"/>
                  </a:schemeClr>
                </a:solidFill>
              </a:rPr>
              <a:t>/2020 - presentazione scuole IC De </a:t>
            </a:r>
            <a:r>
              <a:rPr lang="it-IT" sz="1000" dirty="0" err="1">
                <a:solidFill>
                  <a:schemeClr val="tx1">
                    <a:lumMod val="50000"/>
                    <a:lumOff val="50000"/>
                  </a:schemeClr>
                </a:solidFill>
              </a:rPr>
              <a:t>Amicis</a:t>
            </a:r>
            <a:r>
              <a:rPr lang="it-IT" sz="1000" dirty="0">
                <a:solidFill>
                  <a:schemeClr val="tx1">
                    <a:lumMod val="50000"/>
                    <a:lumOff val="50000"/>
                  </a:schemeClr>
                </a:solidFill>
              </a:rPr>
              <a:t> - BG</a:t>
            </a:r>
          </a:p>
        </p:txBody>
      </p:sp>
      <p:pic>
        <p:nvPicPr>
          <p:cNvPr id="6" name="Immagine 5" descr="Immagine che contiene erba, esterni, recinto, albero&#10;&#10;Descrizione generata automaticamente">
            <a:extLst>
              <a:ext uri="{FF2B5EF4-FFF2-40B4-BE49-F238E27FC236}">
                <a16:creationId xmlns="" xmlns:a16="http://schemas.microsoft.com/office/drawing/2014/main" id="{3D5FB27E-1CA1-46FA-B5DF-2515D2F0509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929322" y="4786322"/>
            <a:ext cx="2786083" cy="1357322"/>
          </a:xfrm>
          <a:prstGeom prst="rect">
            <a:avLst/>
          </a:prstGeom>
        </p:spPr>
      </p:pic>
      <p:pic>
        <p:nvPicPr>
          <p:cNvPr id="33" name="Immagine 32" descr="Immagine che contiene esterni, erba, edificio, piccolo&#10;&#10;Descrizione generata automaticamente">
            <a:extLst>
              <a:ext uri="{FF2B5EF4-FFF2-40B4-BE49-F238E27FC236}">
                <a16:creationId xmlns="" xmlns:a16="http://schemas.microsoft.com/office/drawing/2014/main" id="{7E122A70-FF7C-40B0-9D7C-D3569EDF5C84}"/>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55293" y="5000637"/>
            <a:ext cx="2702525" cy="1654001"/>
          </a:xfrm>
          <a:prstGeom prst="rect">
            <a:avLst/>
          </a:prstGeom>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lowchart: Document 70">
            <a:extLst>
              <a:ext uri="{FF2B5EF4-FFF2-40B4-BE49-F238E27FC236}">
                <a16:creationId xmlns=""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28650" y="171162"/>
            <a:ext cx="2130136" cy="2371148"/>
          </a:xfrm>
        </p:spPr>
        <p:txBody>
          <a:bodyPr vert="horz" lIns="91440" tIns="45720" rIns="91440" bIns="45720" rtlCol="0" anchor="ctr">
            <a:normAutofit/>
          </a:bodyPr>
          <a:lstStyle/>
          <a:p>
            <a:pPr defTabSz="914400"/>
            <a:r>
              <a:rPr lang="en-US" sz="2000" kern="1200">
                <a:solidFill>
                  <a:srgbClr val="FFFFFF"/>
                </a:solidFill>
                <a:latin typeface="+mj-lt"/>
                <a:ea typeface="+mj-ea"/>
                <a:cs typeface="+mj-cs"/>
              </a:rPr>
              <a:t>ORGANIZZAZIONE SETTIMANALE DELL’ORARIO</a:t>
            </a:r>
          </a:p>
        </p:txBody>
      </p:sp>
      <p:sp>
        <p:nvSpPr>
          <p:cNvPr id="6" name="Segnaposto piè di pagina 5"/>
          <p:cNvSpPr>
            <a:spLocks noGrp="1"/>
          </p:cNvSpPr>
          <p:nvPr>
            <p:ph type="ftr" sz="quarter" idx="11"/>
          </p:nvPr>
        </p:nvSpPr>
        <p:spPr>
          <a:xfrm>
            <a:off x="628650" y="6356350"/>
            <a:ext cx="4470713" cy="365125"/>
          </a:xfrm>
          <a:noFill/>
        </p:spPr>
        <p:txBody>
          <a:bodyPr vert="horz" lIns="91440" tIns="45720" rIns="91440" bIns="45720" rtlCol="0" anchor="ctr">
            <a:normAutofit/>
          </a:bodyPr>
          <a:lstStyle/>
          <a:p>
            <a:pPr algn="l">
              <a:spcAft>
                <a:spcPts val="600"/>
              </a:spcAft>
            </a:pPr>
            <a:r>
              <a:rPr lang="it-IT" sz="1200" kern="1200">
                <a:solidFill>
                  <a:schemeClr val="tx1">
                    <a:tint val="75000"/>
                  </a:schemeClr>
                </a:solidFill>
                <a:latin typeface="+mn-lt"/>
                <a:ea typeface="+mn-ea"/>
                <a:cs typeface="+mn-cs"/>
              </a:rPr>
              <a:t>12/12/2020 - presentazione scuole IC De Amicis - BG</a:t>
            </a:r>
            <a:endParaRPr lang="en-US" sz="1200" kern="1200">
              <a:solidFill>
                <a:schemeClr val="tx1">
                  <a:tint val="75000"/>
                </a:schemeClr>
              </a:solidFill>
              <a:latin typeface="+mn-lt"/>
              <a:ea typeface="+mn-ea"/>
              <a:cs typeface="+mn-cs"/>
            </a:endParaRPr>
          </a:p>
        </p:txBody>
      </p:sp>
      <p:sp>
        <p:nvSpPr>
          <p:cNvPr id="8194"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Tabella 3"/>
          <p:cNvGraphicFramePr>
            <a:graphicFrameLocks noGrp="1"/>
          </p:cNvGraphicFramePr>
          <p:nvPr>
            <p:extLst>
              <p:ext uri="{D42A27DB-BD31-4B8C-83A1-F6EECF244321}">
                <p14:modId xmlns="" xmlns:p14="http://schemas.microsoft.com/office/powerpoint/2010/main" val="3894076995"/>
              </p:ext>
            </p:extLst>
          </p:nvPr>
        </p:nvGraphicFramePr>
        <p:xfrm>
          <a:off x="3155949" y="950985"/>
          <a:ext cx="5510654" cy="5164299"/>
        </p:xfrm>
        <a:graphic>
          <a:graphicData uri="http://schemas.openxmlformats.org/drawingml/2006/table">
            <a:tbl>
              <a:tblPr firstRow="1" bandRow="1"/>
              <a:tblGrid>
                <a:gridCol w="3151069">
                  <a:extLst>
                    <a:ext uri="{9D8B030D-6E8A-4147-A177-3AD203B41FA5}">
                      <a16:colId xmlns="" xmlns:a16="http://schemas.microsoft.com/office/drawing/2014/main" val="20000"/>
                    </a:ext>
                  </a:extLst>
                </a:gridCol>
                <a:gridCol w="2359585">
                  <a:extLst>
                    <a:ext uri="{9D8B030D-6E8A-4147-A177-3AD203B41FA5}">
                      <a16:colId xmlns="" xmlns:a16="http://schemas.microsoft.com/office/drawing/2014/main" val="20001"/>
                    </a:ext>
                  </a:extLst>
                </a:gridCol>
              </a:tblGrid>
              <a:tr h="530751">
                <a:tc>
                  <a:txBody>
                    <a:bodyPr/>
                    <a:lstStyle/>
                    <a:p>
                      <a:pPr indent="-226695" algn="just">
                        <a:spcAft>
                          <a:spcPts val="0"/>
                        </a:spcAft>
                      </a:pPr>
                      <a:r>
                        <a:rPr lang="it-IT" sz="1600" dirty="0">
                          <a:latin typeface="Tw Cen MT"/>
                          <a:ea typeface="Times New Roman"/>
                          <a:cs typeface="Arial"/>
                        </a:rPr>
                        <a:t>INSEGNAMENTI:</a:t>
                      </a:r>
                      <a:endParaRPr lang="it-IT" sz="1600" dirty="0">
                        <a:latin typeface="Tw Cen MT"/>
                        <a:ea typeface="Calibri"/>
                        <a:cs typeface="Mangal"/>
                      </a:endParaRPr>
                    </a:p>
                    <a:p>
                      <a:pPr indent="-226695" algn="r">
                        <a:spcAft>
                          <a:spcPts val="0"/>
                        </a:spcAft>
                      </a:pPr>
                      <a:r>
                        <a:rPr lang="it-IT" sz="1600" dirty="0">
                          <a:latin typeface="Tw Cen MT"/>
                          <a:ea typeface="Times New Roman"/>
                          <a:cs typeface="Arial"/>
                        </a:rPr>
                        <a:t> h. settimanali</a:t>
                      </a:r>
                      <a:endParaRPr lang="it-IT" sz="1600" dirty="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just">
                        <a:spcAft>
                          <a:spcPts val="0"/>
                        </a:spcAft>
                        <a:tabLst>
                          <a:tab pos="752475" algn="l"/>
                        </a:tabLst>
                      </a:pPr>
                      <a:endParaRPr lang="it-IT" sz="1600">
                        <a:latin typeface="Tw Cen MT"/>
                        <a:ea typeface="Times New Roman"/>
                        <a:cs typeface="Ari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00"/>
                  </a:ext>
                </a:extLst>
              </a:tr>
              <a:tr h="280397">
                <a:tc>
                  <a:txBody>
                    <a:bodyPr/>
                    <a:lstStyle/>
                    <a:p>
                      <a:pPr indent="-226695" algn="just">
                        <a:spcAft>
                          <a:spcPts val="0"/>
                        </a:spcAft>
                      </a:pPr>
                      <a:r>
                        <a:rPr lang="it-IT" sz="1600" dirty="0">
                          <a:latin typeface="Tw Cen MT"/>
                          <a:ea typeface="Times New Roman"/>
                          <a:cs typeface="Arial"/>
                        </a:rPr>
                        <a:t>Italiano / Approfondimento lett.</a:t>
                      </a:r>
                      <a:endParaRPr lang="it-IT" sz="1600" dirty="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rowSpan="2">
                  <a:txBody>
                    <a:bodyPr/>
                    <a:lstStyle/>
                    <a:p>
                      <a:pPr indent="-226695" algn="ctr">
                        <a:spcAft>
                          <a:spcPts val="0"/>
                        </a:spcAft>
                        <a:tabLst>
                          <a:tab pos="752475" algn="l"/>
                        </a:tabLst>
                      </a:pPr>
                      <a:r>
                        <a:rPr lang="it-IT" sz="1600" dirty="0">
                          <a:latin typeface="Tw Cen MT"/>
                          <a:ea typeface="Calibri"/>
                          <a:cs typeface="Arial"/>
                        </a:rPr>
                        <a:t>6</a:t>
                      </a:r>
                      <a:endParaRPr lang="it-IT" sz="1600" dirty="0">
                        <a:latin typeface="Tw Cen MT"/>
                        <a:ea typeface="Calibri"/>
                        <a:cs typeface="Mangal"/>
                      </a:endParaRPr>
                    </a:p>
                    <a:p>
                      <a:pPr indent="-226695" algn="ctr">
                        <a:spcAft>
                          <a:spcPts val="0"/>
                        </a:spcAft>
                        <a:tabLst>
                          <a:tab pos="752475" algn="l"/>
                        </a:tabLst>
                      </a:pPr>
                      <a:r>
                        <a:rPr lang="it-IT" sz="1600" dirty="0">
                          <a:latin typeface="Tw Cen MT"/>
                          <a:ea typeface="Times New Roman"/>
                          <a:cs typeface="Arial"/>
                        </a:rPr>
                        <a:t>4</a:t>
                      </a:r>
                      <a:endParaRPr lang="it-IT" sz="1600" dirty="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01"/>
                  </a:ext>
                </a:extLst>
              </a:tr>
              <a:tr h="280397">
                <a:tc>
                  <a:txBody>
                    <a:bodyPr/>
                    <a:lstStyle/>
                    <a:p>
                      <a:pPr indent="-226695" algn="just">
                        <a:spcAft>
                          <a:spcPts val="0"/>
                        </a:spcAft>
                      </a:pPr>
                      <a:r>
                        <a:rPr lang="it-IT" sz="1600" dirty="0">
                          <a:latin typeface="Tw Cen MT"/>
                          <a:ea typeface="Times New Roman"/>
                          <a:cs typeface="Arial"/>
                        </a:rPr>
                        <a:t>Storia/Geografia</a:t>
                      </a:r>
                      <a:endParaRPr lang="it-IT" sz="1600" dirty="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vMerge="1">
                  <a:txBody>
                    <a:bodyPr/>
                    <a:lstStyle/>
                    <a:p>
                      <a:endParaRPr lang="it-IT"/>
                    </a:p>
                  </a:txBody>
                  <a:tcPr/>
                </a:tc>
                <a:extLst>
                  <a:ext uri="{0D108BD9-81ED-4DB2-BD59-A6C34878D82A}">
                    <a16:rowId xmlns="" xmlns:a16="http://schemas.microsoft.com/office/drawing/2014/main" val="10002"/>
                  </a:ext>
                </a:extLst>
              </a:tr>
              <a:tr h="280397">
                <a:tc>
                  <a:txBody>
                    <a:bodyPr/>
                    <a:lstStyle/>
                    <a:p>
                      <a:pPr indent="-226695" algn="just">
                        <a:spcAft>
                          <a:spcPts val="0"/>
                        </a:spcAft>
                      </a:pPr>
                      <a:r>
                        <a:rPr lang="it-IT" sz="1600">
                          <a:latin typeface="Tw Cen MT"/>
                          <a:ea typeface="Times New Roman"/>
                          <a:cs typeface="Arial"/>
                        </a:rPr>
                        <a:t>Matematica</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ctr">
                        <a:spcAft>
                          <a:spcPts val="0"/>
                        </a:spcAft>
                        <a:tabLst>
                          <a:tab pos="752475" algn="l"/>
                        </a:tabLst>
                      </a:pPr>
                      <a:r>
                        <a:rPr lang="it-IT" sz="1600" dirty="0">
                          <a:latin typeface="Tw Cen MT"/>
                          <a:ea typeface="Times New Roman"/>
                          <a:cs typeface="Arial"/>
                        </a:rPr>
                        <a:t>4</a:t>
                      </a:r>
                      <a:endParaRPr lang="it-IT" sz="1600" dirty="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04"/>
                  </a:ext>
                </a:extLst>
              </a:tr>
              <a:tr h="280397">
                <a:tc>
                  <a:txBody>
                    <a:bodyPr/>
                    <a:lstStyle/>
                    <a:p>
                      <a:pPr indent="-226695" algn="just">
                        <a:spcAft>
                          <a:spcPts val="0"/>
                        </a:spcAft>
                      </a:pPr>
                      <a:r>
                        <a:rPr lang="it-IT" sz="1600">
                          <a:latin typeface="Tw Cen MT"/>
                          <a:ea typeface="Times New Roman"/>
                          <a:cs typeface="Arial"/>
                        </a:rPr>
                        <a:t>Scienze</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ctr">
                        <a:spcAft>
                          <a:spcPts val="0"/>
                        </a:spcAft>
                        <a:tabLst>
                          <a:tab pos="752475" algn="l"/>
                        </a:tabLst>
                      </a:pPr>
                      <a:r>
                        <a:rPr lang="it-IT" sz="1600">
                          <a:latin typeface="Tw Cen MT"/>
                          <a:ea typeface="Times New Roman"/>
                          <a:cs typeface="Arial"/>
                        </a:rPr>
                        <a:t>2</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05"/>
                  </a:ext>
                </a:extLst>
              </a:tr>
              <a:tr h="280397">
                <a:tc>
                  <a:txBody>
                    <a:bodyPr/>
                    <a:lstStyle/>
                    <a:p>
                      <a:pPr indent="-226695" algn="just">
                        <a:spcAft>
                          <a:spcPts val="0"/>
                        </a:spcAft>
                      </a:pPr>
                      <a:r>
                        <a:rPr lang="it-IT" sz="1600">
                          <a:latin typeface="Tw Cen MT"/>
                          <a:ea typeface="Times New Roman"/>
                          <a:cs typeface="Arial"/>
                        </a:rPr>
                        <a:t>Inglese</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ctr">
                        <a:spcAft>
                          <a:spcPts val="0"/>
                        </a:spcAft>
                        <a:tabLst>
                          <a:tab pos="752475" algn="l"/>
                        </a:tabLst>
                      </a:pPr>
                      <a:r>
                        <a:rPr lang="it-IT" sz="1600">
                          <a:latin typeface="Tw Cen MT"/>
                          <a:ea typeface="Times New Roman"/>
                          <a:cs typeface="Arial"/>
                        </a:rPr>
                        <a:t>3</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06"/>
                  </a:ext>
                </a:extLst>
              </a:tr>
              <a:tr h="280397">
                <a:tc>
                  <a:txBody>
                    <a:bodyPr/>
                    <a:lstStyle/>
                    <a:p>
                      <a:pPr indent="-226695" algn="just">
                        <a:spcAft>
                          <a:spcPts val="0"/>
                        </a:spcAft>
                      </a:pPr>
                      <a:r>
                        <a:rPr lang="it-IT" sz="1600">
                          <a:latin typeface="Tw Cen MT"/>
                          <a:ea typeface="Times New Roman"/>
                          <a:cs typeface="Arial"/>
                        </a:rPr>
                        <a:t>Francese</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ctr">
                        <a:spcAft>
                          <a:spcPts val="0"/>
                        </a:spcAft>
                        <a:tabLst>
                          <a:tab pos="752475" algn="l"/>
                        </a:tabLst>
                      </a:pPr>
                      <a:r>
                        <a:rPr lang="it-IT" sz="1600">
                          <a:latin typeface="Tw Cen MT"/>
                          <a:ea typeface="Times New Roman"/>
                          <a:cs typeface="Arial"/>
                        </a:rPr>
                        <a:t>2</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07"/>
                  </a:ext>
                </a:extLst>
              </a:tr>
              <a:tr h="280397">
                <a:tc>
                  <a:txBody>
                    <a:bodyPr/>
                    <a:lstStyle/>
                    <a:p>
                      <a:pPr indent="-226695" algn="just">
                        <a:spcAft>
                          <a:spcPts val="0"/>
                        </a:spcAft>
                      </a:pPr>
                      <a:r>
                        <a:rPr lang="it-IT" sz="1600">
                          <a:latin typeface="Tw Cen MT"/>
                          <a:ea typeface="Times New Roman"/>
                          <a:cs typeface="Arial"/>
                        </a:rPr>
                        <a:t>Arte e immagine</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ctr">
                        <a:spcAft>
                          <a:spcPts val="0"/>
                        </a:spcAft>
                        <a:tabLst>
                          <a:tab pos="752475" algn="l"/>
                        </a:tabLst>
                      </a:pPr>
                      <a:r>
                        <a:rPr lang="it-IT" sz="1600">
                          <a:latin typeface="Tw Cen MT"/>
                          <a:ea typeface="Times New Roman"/>
                          <a:cs typeface="Arial"/>
                        </a:rPr>
                        <a:t>2</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08"/>
                  </a:ext>
                </a:extLst>
              </a:tr>
              <a:tr h="280397">
                <a:tc>
                  <a:txBody>
                    <a:bodyPr/>
                    <a:lstStyle/>
                    <a:p>
                      <a:pPr indent="-226695" algn="just">
                        <a:spcAft>
                          <a:spcPts val="0"/>
                        </a:spcAft>
                      </a:pPr>
                      <a:r>
                        <a:rPr lang="it-IT" sz="1600">
                          <a:latin typeface="Tw Cen MT"/>
                          <a:ea typeface="Times New Roman"/>
                          <a:cs typeface="Arial"/>
                        </a:rPr>
                        <a:t>Musica</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ctr">
                        <a:spcAft>
                          <a:spcPts val="0"/>
                        </a:spcAft>
                      </a:pPr>
                      <a:r>
                        <a:rPr lang="it-IT" sz="1600">
                          <a:latin typeface="Tw Cen MT"/>
                          <a:ea typeface="Times New Roman"/>
                          <a:cs typeface="Arial"/>
                        </a:rPr>
                        <a:t>2</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09"/>
                  </a:ext>
                </a:extLst>
              </a:tr>
              <a:tr h="280397">
                <a:tc>
                  <a:txBody>
                    <a:bodyPr/>
                    <a:lstStyle/>
                    <a:p>
                      <a:pPr indent="-226695" algn="just">
                        <a:spcAft>
                          <a:spcPts val="0"/>
                        </a:spcAft>
                      </a:pPr>
                      <a:r>
                        <a:rPr lang="it-IT" sz="1600">
                          <a:latin typeface="Tw Cen MT"/>
                          <a:ea typeface="Times New Roman"/>
                          <a:cs typeface="Arial"/>
                        </a:rPr>
                        <a:t>Scienze motorie e sport.</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ctr">
                        <a:spcAft>
                          <a:spcPts val="0"/>
                        </a:spcAft>
                      </a:pPr>
                      <a:r>
                        <a:rPr lang="it-IT" sz="1600">
                          <a:latin typeface="Tw Cen MT"/>
                          <a:ea typeface="Times New Roman"/>
                          <a:cs typeface="Arial"/>
                        </a:rPr>
                        <a:t>2</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10"/>
                  </a:ext>
                </a:extLst>
              </a:tr>
              <a:tr h="280397">
                <a:tc>
                  <a:txBody>
                    <a:bodyPr/>
                    <a:lstStyle/>
                    <a:p>
                      <a:pPr indent="-226695" algn="just">
                        <a:spcAft>
                          <a:spcPts val="0"/>
                        </a:spcAft>
                      </a:pPr>
                      <a:r>
                        <a:rPr lang="it-IT" sz="1600" dirty="0">
                          <a:latin typeface="Tw Cen MT"/>
                          <a:ea typeface="Times New Roman"/>
                          <a:cs typeface="Arial"/>
                        </a:rPr>
                        <a:t>Tecnologia</a:t>
                      </a:r>
                      <a:endParaRPr lang="it-IT" sz="1600" dirty="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ctr">
                        <a:spcAft>
                          <a:spcPts val="0"/>
                        </a:spcAft>
                      </a:pPr>
                      <a:r>
                        <a:rPr lang="it-IT" sz="1600">
                          <a:latin typeface="Tw Cen MT"/>
                          <a:ea typeface="Times New Roman"/>
                          <a:cs typeface="Arial"/>
                        </a:rPr>
                        <a:t>2</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11"/>
                  </a:ext>
                </a:extLst>
              </a:tr>
              <a:tr h="280397">
                <a:tc>
                  <a:txBody>
                    <a:bodyPr/>
                    <a:lstStyle/>
                    <a:p>
                      <a:pPr indent="-226695" algn="just">
                        <a:spcAft>
                          <a:spcPts val="0"/>
                        </a:spcAft>
                      </a:pPr>
                      <a:r>
                        <a:rPr lang="it-IT" sz="1600" dirty="0">
                          <a:latin typeface="Tw Cen MT"/>
                          <a:ea typeface="Times New Roman"/>
                          <a:cs typeface="Arial"/>
                        </a:rPr>
                        <a:t>Religione - </a:t>
                      </a:r>
                      <a:r>
                        <a:rPr lang="it-IT" sz="1600" dirty="0" err="1">
                          <a:latin typeface="Tw Cen MT"/>
                          <a:ea typeface="Times New Roman"/>
                          <a:cs typeface="Arial"/>
                        </a:rPr>
                        <a:t>I.A.R.C.</a:t>
                      </a:r>
                      <a:endParaRPr lang="it-IT" sz="1600" dirty="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ctr">
                        <a:spcAft>
                          <a:spcPts val="0"/>
                        </a:spcAft>
                      </a:pPr>
                      <a:r>
                        <a:rPr lang="it-IT" sz="1600">
                          <a:latin typeface="Tw Cen MT"/>
                          <a:ea typeface="Times New Roman"/>
                          <a:cs typeface="Arial"/>
                        </a:rPr>
                        <a:t>1</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12"/>
                  </a:ext>
                </a:extLst>
              </a:tr>
              <a:tr h="280397">
                <a:tc>
                  <a:txBody>
                    <a:bodyPr/>
                    <a:lstStyle/>
                    <a:p>
                      <a:pPr indent="-226695" algn="just">
                        <a:spcAft>
                          <a:spcPts val="0"/>
                        </a:spcAft>
                      </a:pPr>
                      <a:r>
                        <a:rPr lang="it-IT" sz="1600" dirty="0">
                          <a:latin typeface="Tw Cen MT"/>
                          <a:ea typeface="Calibri"/>
                          <a:cs typeface="Mangal"/>
                        </a:rPr>
                        <a:t>Educazione Civica</a:t>
                      </a: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tc>
                  <a:txBody>
                    <a:bodyPr/>
                    <a:lstStyle/>
                    <a:p>
                      <a:pPr indent="-226695" algn="ctr">
                        <a:spcAft>
                          <a:spcPts val="0"/>
                        </a:spcAft>
                      </a:pPr>
                      <a:r>
                        <a:rPr lang="it-IT" sz="1600" dirty="0">
                          <a:latin typeface="Tw Cen MT"/>
                          <a:ea typeface="Calibri"/>
                          <a:cs typeface="Mangal"/>
                        </a:rPr>
                        <a:t>Insegnamento interdisciplinare</a:t>
                      </a: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tcPr>
                </a:tc>
                <a:extLst>
                  <a:ext uri="{0D108BD9-81ED-4DB2-BD59-A6C34878D82A}">
                    <a16:rowId xmlns="" xmlns:a16="http://schemas.microsoft.com/office/drawing/2014/main" val="10015"/>
                  </a:ext>
                </a:extLst>
              </a:tr>
              <a:tr h="781104">
                <a:tc>
                  <a:txBody>
                    <a:bodyPr/>
                    <a:lstStyle/>
                    <a:p>
                      <a:pPr indent="-226695" algn="just">
                        <a:spcAft>
                          <a:spcPts val="0"/>
                        </a:spcAft>
                      </a:pPr>
                      <a:r>
                        <a:rPr lang="it-IT" sz="1600">
                          <a:latin typeface="Tw Cen MT"/>
                          <a:ea typeface="Times New Roman"/>
                          <a:cs typeface="Arial"/>
                        </a:rPr>
                        <a:t>Lezione collettiva/individuale strumento </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rgbClr val="C7D5EF"/>
                    </a:solidFill>
                  </a:tcPr>
                </a:tc>
                <a:tc>
                  <a:txBody>
                    <a:bodyPr/>
                    <a:lstStyle/>
                    <a:p>
                      <a:pPr indent="-226695" algn="ctr">
                        <a:spcAft>
                          <a:spcPts val="0"/>
                        </a:spcAft>
                      </a:pPr>
                      <a:r>
                        <a:rPr lang="it-IT" sz="1600">
                          <a:latin typeface="Tw Cen MT"/>
                          <a:ea typeface="Times New Roman"/>
                          <a:cs typeface="Arial"/>
                        </a:rPr>
                        <a:t>Flessibile su base settimanale (da 60’ A 90’ settimanali)</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rgbClr val="C7D5EF"/>
                    </a:solidFill>
                  </a:tcPr>
                </a:tc>
                <a:extLst>
                  <a:ext uri="{0D108BD9-81ED-4DB2-BD59-A6C34878D82A}">
                    <a16:rowId xmlns="" xmlns:a16="http://schemas.microsoft.com/office/drawing/2014/main" val="10013"/>
                  </a:ext>
                </a:extLst>
              </a:tr>
              <a:tr h="280397">
                <a:tc>
                  <a:txBody>
                    <a:bodyPr/>
                    <a:lstStyle/>
                    <a:p>
                      <a:pPr indent="-226695" algn="just">
                        <a:spcAft>
                          <a:spcPts val="0"/>
                        </a:spcAft>
                      </a:pPr>
                      <a:r>
                        <a:rPr lang="it-IT" sz="1600">
                          <a:latin typeface="Tw Cen MT"/>
                          <a:ea typeface="Times New Roman"/>
                          <a:cs typeface="Arial"/>
                        </a:rPr>
                        <a:t>Musica d’insieme </a:t>
                      </a:r>
                      <a:endParaRPr lang="it-IT" sz="160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rgbClr val="C7D5EF"/>
                    </a:solidFill>
                  </a:tcPr>
                </a:tc>
                <a:tc>
                  <a:txBody>
                    <a:bodyPr/>
                    <a:lstStyle/>
                    <a:p>
                      <a:pPr indent="-226695" algn="ctr">
                        <a:spcAft>
                          <a:spcPts val="0"/>
                        </a:spcAft>
                      </a:pPr>
                      <a:r>
                        <a:rPr lang="it-IT" sz="1600" dirty="0">
                          <a:latin typeface="Tw Cen MT"/>
                          <a:ea typeface="Times New Roman"/>
                          <a:cs typeface="Arial"/>
                        </a:rPr>
                        <a:t>1 ½</a:t>
                      </a:r>
                      <a:endParaRPr lang="it-IT" sz="1600" dirty="0">
                        <a:latin typeface="Tw Cen MT"/>
                        <a:ea typeface="Calibri"/>
                        <a:cs typeface="Mangal"/>
                      </a:endParaRPr>
                    </a:p>
                  </a:txBody>
                  <a:tcPr marL="56330" marR="56330" marT="0" marB="0">
                    <a:lnL w="12700" cap="flat" cmpd="sng" algn="ctr">
                      <a:solidFill>
                        <a:srgbClr val="3366FF"/>
                      </a:solidFill>
                      <a:prstDash val="solid"/>
                      <a:round/>
                      <a:headEnd type="none" w="med" len="med"/>
                      <a:tailEnd type="none" w="med" len="med"/>
                    </a:lnL>
                    <a:lnR w="12700" cap="flat" cmpd="sng" algn="ctr">
                      <a:solidFill>
                        <a:srgbClr val="3366FF"/>
                      </a:solidFill>
                      <a:prstDash val="solid"/>
                      <a:round/>
                      <a:headEnd type="none" w="med" len="med"/>
                      <a:tailEnd type="none" w="med" len="med"/>
                    </a:lnR>
                    <a:lnT w="12700" cap="flat" cmpd="sng" algn="ctr">
                      <a:solidFill>
                        <a:srgbClr val="3366FF"/>
                      </a:solidFill>
                      <a:prstDash val="solid"/>
                      <a:round/>
                      <a:headEnd type="none" w="med" len="med"/>
                      <a:tailEnd type="none" w="med" len="med"/>
                    </a:lnT>
                    <a:lnB w="12700" cap="flat" cmpd="sng" algn="ctr">
                      <a:solidFill>
                        <a:srgbClr val="3366FF"/>
                      </a:solidFill>
                      <a:prstDash val="solid"/>
                      <a:round/>
                      <a:headEnd type="none" w="med" len="med"/>
                      <a:tailEnd type="none" w="med" len="med"/>
                    </a:lnB>
                    <a:solidFill>
                      <a:srgbClr val="C7D5EF"/>
                    </a:solidFill>
                  </a:tcPr>
                </a:tc>
                <a:extLst>
                  <a:ext uri="{0D108BD9-81ED-4DB2-BD59-A6C34878D82A}">
                    <a16:rowId xmlns="" xmlns:a16="http://schemas.microsoft.com/office/drawing/2014/main" val="10014"/>
                  </a:ext>
                </a:extLst>
              </a:tr>
            </a:tbl>
          </a:graphicData>
        </a:graphic>
      </p:graphicFrame>
      <p:sp>
        <p:nvSpPr>
          <p:cNvPr id="8193" name="Rectangle 1"/>
          <p:cNvSpPr>
            <a:spLocks noChangeArrowheads="1"/>
          </p:cNvSpPr>
          <p:nvPr/>
        </p:nvSpPr>
        <p:spPr bwMode="auto">
          <a:xfrm>
            <a:off x="0"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ts val="600"/>
              </a:spcAft>
              <a:buClrTx/>
              <a:buSzTx/>
              <a:buFontTx/>
              <a:buNone/>
              <a:tabLst/>
            </a:pPr>
            <a:r>
              <a:rPr kumimoji="0" lang="it-IT" b="0" i="0" u="none" strike="noStrike" cap="none" normalizeH="0" baseline="0">
                <a:ln>
                  <a:noFill/>
                </a:ln>
                <a:solidFill>
                  <a:schemeClr val="tx1"/>
                </a:solidFill>
                <a:effectLst/>
                <a:latin typeface="Arial" pitchFamily="34" charset="0"/>
                <a:cs typeface="Arial" pitchFamily="34" charset="0"/>
              </a:rPr>
              <a:t/>
            </a:r>
            <a:br>
              <a:rPr kumimoji="0" lang="it-IT" b="0" i="0" u="none" strike="noStrike" cap="none" normalizeH="0" baseline="0">
                <a:ln>
                  <a:noFill/>
                </a:ln>
                <a:solidFill>
                  <a:schemeClr val="tx1"/>
                </a:solidFill>
                <a:effectLst/>
                <a:latin typeface="Arial" pitchFamily="34" charset="0"/>
                <a:cs typeface="Arial" pitchFamily="34" charset="0"/>
              </a:rPr>
            </a:br>
            <a:endParaRPr kumimoji="0" lang="it-IT"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200">
                <a:solidFill>
                  <a:srgbClr val="FFFFFF"/>
                </a:solidFill>
              </a:rPr>
              <a:t>FASE DI ACCOGLIENZA</a:t>
            </a:r>
          </a:p>
        </p:txBody>
      </p:sp>
      <p:sp>
        <p:nvSpPr>
          <p:cNvPr id="3" name="Segnaposto contenuto 2"/>
          <p:cNvSpPr>
            <a:spLocks noGrp="1"/>
          </p:cNvSpPr>
          <p:nvPr>
            <p:ph idx="1"/>
          </p:nvPr>
        </p:nvSpPr>
        <p:spPr>
          <a:xfrm>
            <a:off x="3840480" y="804672"/>
            <a:ext cx="4711446" cy="5248656"/>
          </a:xfrm>
        </p:spPr>
        <p:txBody>
          <a:bodyPr anchor="ctr">
            <a:normAutofit/>
          </a:bodyPr>
          <a:lstStyle/>
          <a:p>
            <a:pPr>
              <a:buNone/>
            </a:pPr>
            <a:r>
              <a:rPr lang="it-IT" sz="1700"/>
              <a:t>Tenuto conto dell’età degli alunni e delle</a:t>
            </a:r>
          </a:p>
          <a:p>
            <a:pPr>
              <a:buNone/>
            </a:pPr>
            <a:r>
              <a:rPr lang="it-IT" sz="1700"/>
              <a:t>più flessibili esigenze organizzative che, a </a:t>
            </a:r>
          </a:p>
          <a:p>
            <a:pPr>
              <a:buNone/>
            </a:pPr>
            <a:r>
              <a:rPr lang="it-IT" sz="1700"/>
              <a:t>questa età, comportano a livello famigliare, </a:t>
            </a:r>
          </a:p>
          <a:p>
            <a:pPr>
              <a:buNone/>
            </a:pPr>
            <a:r>
              <a:rPr lang="it-IT" sz="1700"/>
              <a:t>si dà facoltà al Collegio Docenti di </a:t>
            </a:r>
          </a:p>
          <a:p>
            <a:pPr>
              <a:buNone/>
            </a:pPr>
            <a:r>
              <a:rPr lang="it-IT" sz="1700"/>
              <a:t>programmare anno per anno il numero di </a:t>
            </a:r>
          </a:p>
          <a:p>
            <a:pPr>
              <a:buNone/>
            </a:pPr>
            <a:r>
              <a:rPr lang="it-IT" sz="1700"/>
              <a:t>giorni di scuola con orario ridotto, in base </a:t>
            </a:r>
          </a:p>
          <a:p>
            <a:pPr>
              <a:buNone/>
            </a:pPr>
            <a:r>
              <a:rPr lang="it-IT" sz="1700"/>
              <a:t>alle progettualità specifiche. L’orario ridotto</a:t>
            </a:r>
          </a:p>
          <a:p>
            <a:pPr>
              <a:buNone/>
            </a:pPr>
            <a:r>
              <a:rPr lang="it-IT" sz="1700"/>
              <a:t> comporta che le lezioni si tengano dalle</a:t>
            </a:r>
          </a:p>
          <a:p>
            <a:pPr>
              <a:buNone/>
            </a:pPr>
            <a:r>
              <a:rPr lang="it-IT" sz="1700"/>
              <a:t> ore 8,30 alle ore 12,30</a:t>
            </a:r>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2500">
                <a:solidFill>
                  <a:srgbClr val="FFFFFF"/>
                </a:solidFill>
              </a:rPr>
              <a:t>COLLABORAZIONI</a:t>
            </a:r>
          </a:p>
        </p:txBody>
      </p:sp>
      <p:sp>
        <p:nvSpPr>
          <p:cNvPr id="3" name="Segnaposto contenuto 2"/>
          <p:cNvSpPr>
            <a:spLocks noGrp="1"/>
          </p:cNvSpPr>
          <p:nvPr>
            <p:ph idx="1"/>
          </p:nvPr>
        </p:nvSpPr>
        <p:spPr>
          <a:xfrm>
            <a:off x="3840480" y="804672"/>
            <a:ext cx="4711446" cy="5248656"/>
          </a:xfrm>
        </p:spPr>
        <p:txBody>
          <a:bodyPr anchor="ctr">
            <a:normAutofit/>
          </a:bodyPr>
          <a:lstStyle/>
          <a:p>
            <a:r>
              <a:rPr lang="it-IT" sz="1700" dirty="0"/>
              <a:t>Associazione genitori</a:t>
            </a:r>
          </a:p>
          <a:p>
            <a:r>
              <a:rPr lang="it-IT" sz="1700" dirty="0"/>
              <a:t>Enti locali</a:t>
            </a:r>
          </a:p>
          <a:p>
            <a:r>
              <a:rPr lang="it-IT" sz="1700" dirty="0"/>
              <a:t>Coordinamento agenzie educative</a:t>
            </a:r>
          </a:p>
          <a:p>
            <a:r>
              <a:rPr lang="it-IT" sz="1700" dirty="0"/>
              <a:t>Peer </a:t>
            </a:r>
            <a:r>
              <a:rPr lang="it-IT" sz="1700" dirty="0" err="1"/>
              <a:t>education</a:t>
            </a:r>
            <a:r>
              <a:rPr lang="it-IT" sz="1700" dirty="0"/>
              <a:t> con scuole superiori</a:t>
            </a:r>
          </a:p>
          <a:p>
            <a:r>
              <a:rPr lang="it-IT" sz="1700" dirty="0"/>
              <a:t>Spazio giovanile</a:t>
            </a:r>
          </a:p>
          <a:p>
            <a:r>
              <a:rPr lang="it-IT" sz="1700" dirty="0"/>
              <a:t>Partecipazione alle reti sociali di quartiere (Boccaleone-</a:t>
            </a:r>
            <a:r>
              <a:rPr lang="it-IT" sz="1700" dirty="0" err="1"/>
              <a:t>Celadina</a:t>
            </a:r>
            <a:r>
              <a:rPr lang="it-IT" sz="1700" dirty="0"/>
              <a:t>)</a:t>
            </a:r>
          </a:p>
          <a:p>
            <a:endParaRPr lang="it-IT" sz="1700" dirty="0"/>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500">
                <a:solidFill>
                  <a:srgbClr val="FFFFFF"/>
                </a:solidFill>
              </a:rPr>
              <a:t>PROCEDURA ONLINE PER L’ISCRIZIONE</a:t>
            </a:r>
          </a:p>
        </p:txBody>
      </p:sp>
      <p:sp>
        <p:nvSpPr>
          <p:cNvPr id="3" name="Segnaposto contenuto 2"/>
          <p:cNvSpPr>
            <a:spLocks noGrp="1"/>
          </p:cNvSpPr>
          <p:nvPr>
            <p:ph idx="1"/>
          </p:nvPr>
        </p:nvSpPr>
        <p:spPr>
          <a:xfrm>
            <a:off x="3840480" y="804672"/>
            <a:ext cx="4711446" cy="5248656"/>
          </a:xfrm>
        </p:spPr>
        <p:txBody>
          <a:bodyPr anchor="ctr">
            <a:normAutofit/>
          </a:bodyPr>
          <a:lstStyle/>
          <a:p>
            <a:pPr>
              <a:buNone/>
            </a:pPr>
            <a:r>
              <a:rPr lang="it-IT" sz="1400"/>
              <a:t>Per l’iscrizione, occorrono:</a:t>
            </a:r>
          </a:p>
          <a:p>
            <a:pPr lvl="0"/>
            <a:r>
              <a:rPr lang="it-IT" sz="1400"/>
              <a:t>account di posta elettronica</a:t>
            </a:r>
          </a:p>
          <a:p>
            <a:pPr lvl="0"/>
            <a:r>
              <a:rPr lang="it-IT" sz="1400"/>
              <a:t>codice fiscale della persona di cui si chiede l’iscrizione</a:t>
            </a:r>
          </a:p>
          <a:p>
            <a:pPr lvl="0"/>
            <a:r>
              <a:rPr lang="it-IT" sz="1400"/>
              <a:t>codice meccanografico della scuola desiderata</a:t>
            </a:r>
          </a:p>
          <a:p>
            <a:pPr lvl="0"/>
            <a:r>
              <a:rPr lang="it-IT" sz="1400"/>
              <a:t>registrarsi al link </a:t>
            </a:r>
            <a:r>
              <a:rPr lang="it-IT" sz="1400" b="1" u="sng">
                <a:hlinkClick r:id="rId2"/>
              </a:rPr>
              <a:t>http://www.iscrizioni.istruzione.it/</a:t>
            </a:r>
            <a:endParaRPr lang="it-IT" sz="1400" b="1" u="sng"/>
          </a:p>
          <a:p>
            <a:pPr lvl="0"/>
            <a:endParaRPr lang="it-IT" sz="1400" b="1" u="sng"/>
          </a:p>
          <a:p>
            <a:r>
              <a:rPr lang="it-IT" sz="1400" b="1" i="1"/>
              <a:t>La domanda deve essere condivisa da </a:t>
            </a:r>
            <a:r>
              <a:rPr lang="it-IT" sz="1400" b="1" i="1" u="sng"/>
              <a:t>entrambi i genitori</a:t>
            </a:r>
            <a:r>
              <a:rPr lang="it-IT" sz="1400" b="1" i="1"/>
              <a:t>. Il genitore che compila il modulo di domanda dichiara di aver effettuato la scelta in osservanza delle disposizioni del codice civile, così come da D.Lgs 28/12/2013 n.154</a:t>
            </a:r>
          </a:p>
          <a:p>
            <a:endParaRPr lang="it-IT" sz="1400"/>
          </a:p>
          <a:p>
            <a:r>
              <a:rPr lang="it-IT" sz="1400"/>
              <a:t>Le domande di iscrizione sono accolte entro il limite massimo dei posti disponibili; quelle in eccedenza saranno gestite sulla base dei </a:t>
            </a:r>
            <a:r>
              <a:rPr lang="it-IT" sz="1400" b="1"/>
              <a:t>criteri fissati dal Consiglio d’Istituto. </a:t>
            </a:r>
          </a:p>
          <a:p>
            <a:r>
              <a:rPr lang="it-IT" sz="1400"/>
              <a:t>È possibile presentare </a:t>
            </a:r>
            <a:r>
              <a:rPr lang="it-IT" sz="1400" b="1"/>
              <a:t>una sola domanda</a:t>
            </a:r>
            <a:r>
              <a:rPr lang="it-IT" sz="1400"/>
              <a:t> per ciascun alunno; è però possibile indicare una seconda o terza scuola su cui indirizzare la domanda in caso di mancata disponibilità di posti.</a:t>
            </a:r>
          </a:p>
          <a:p>
            <a:r>
              <a:rPr lang="it-IT" sz="1400"/>
              <a:t>I genitori possono </a:t>
            </a:r>
            <a:r>
              <a:rPr lang="it-IT" sz="1400" b="1"/>
              <a:t>individuare la scuola di interesse anche attraverso “Scuola in Chiaro: </a:t>
            </a:r>
            <a:r>
              <a:rPr lang="it-IT" sz="1400" b="1">
                <a:hlinkClick r:id="rId3"/>
              </a:rPr>
              <a:t>http://cercalatuascuola.istruzione.it/cercalatuascuola/</a:t>
            </a:r>
            <a:r>
              <a:rPr lang="it-IT" sz="1400"/>
              <a:t> </a:t>
            </a:r>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3"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6"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9"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8"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9"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30"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3"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5" name="Group 34">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6" name="Rectangle 35">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Segnaposto contenuto 2"/>
          <p:cNvSpPr>
            <a:spLocks noGrp="1"/>
          </p:cNvSpPr>
          <p:nvPr>
            <p:ph idx="1"/>
          </p:nvPr>
        </p:nvSpPr>
        <p:spPr>
          <a:xfrm>
            <a:off x="3840480" y="804672"/>
            <a:ext cx="4711446" cy="5248656"/>
          </a:xfrm>
        </p:spPr>
        <p:txBody>
          <a:bodyPr anchor="ctr">
            <a:normAutofit/>
          </a:bodyPr>
          <a:lstStyle/>
          <a:p>
            <a:pPr>
              <a:spcBef>
                <a:spcPts val="0"/>
              </a:spcBef>
              <a:spcAft>
                <a:spcPts val="600"/>
              </a:spcAft>
            </a:pPr>
            <a:r>
              <a:rPr lang="it-IT" sz="1400" b="1"/>
              <a:t>ISCRIZIONI ALLA CLASSE A INDIRIZZO MUSICALE</a:t>
            </a:r>
            <a:r>
              <a:rPr lang="it-IT" sz="1400"/>
              <a:t>: si barra l’apposita casella sul modulo online. La prova attitudinale si terrà prima del termine delle iscrizioni affinché, nel caso non fosse superata, i genitori possano eventualmente presentare domanda ad altra scuola a indirizzo musicale.</a:t>
            </a:r>
          </a:p>
          <a:p>
            <a:pPr>
              <a:spcBef>
                <a:spcPts val="0"/>
              </a:spcBef>
              <a:spcAft>
                <a:spcPts val="600"/>
              </a:spcAft>
            </a:pPr>
            <a:r>
              <a:rPr lang="it-IT" sz="1400" b="1"/>
              <a:t>ALUNNI CON DISABILITÀ</a:t>
            </a:r>
            <a:r>
              <a:rPr lang="it-IT" sz="1400"/>
              <a:t>: le iscrizioni degli alunni con disabilità effettuate online sono </a:t>
            </a:r>
            <a:r>
              <a:rPr lang="it-IT" sz="1400" b="1"/>
              <a:t>da perfezionare presentando alla scuola prescelta la certificazione rilasciata dalla ATS di competenza,</a:t>
            </a:r>
            <a:r>
              <a:rPr lang="it-IT" sz="1400"/>
              <a:t> comprensiva della diagnosi funzionale, predisposta a seguito degli accertamenti collegiali previsti dal d.P.C.M. 23/02/2006 n.185.</a:t>
            </a:r>
          </a:p>
          <a:p>
            <a:pPr>
              <a:spcBef>
                <a:spcPts val="0"/>
              </a:spcBef>
              <a:spcAft>
                <a:spcPts val="600"/>
              </a:spcAft>
            </a:pPr>
            <a:r>
              <a:rPr lang="it-IT" sz="1400" b="1"/>
              <a:t>ALUNNI CON DISTURBI SPECIFICI DI APPRENDIMENTO (DSA)</a:t>
            </a:r>
            <a:r>
              <a:rPr lang="it-IT" sz="1400"/>
              <a:t>: le iscrizioni degli alunni con diagnosi di DSA effettuate online sono </a:t>
            </a:r>
            <a:r>
              <a:rPr lang="it-IT" sz="1400" b="1"/>
              <a:t>da perfezionare presentando alla scuola prescelta la relativa diagnosi, </a:t>
            </a:r>
            <a:r>
              <a:rPr lang="it-IT" sz="1400"/>
              <a:t>rilasciata ai sensi della legge n. 170/2010 e secondo quanto previsto dall’accordo Stato-Regioni del 25/07/2012.</a:t>
            </a:r>
          </a:p>
          <a:p>
            <a:pPr>
              <a:spcBef>
                <a:spcPts val="0"/>
              </a:spcBef>
              <a:spcAft>
                <a:spcPts val="600"/>
              </a:spcAft>
            </a:pPr>
            <a:r>
              <a:rPr lang="it-IT" sz="1400" b="1"/>
              <a:t>ALUNNI DI CITTADINANZA NON ITALIANA</a:t>
            </a:r>
            <a:r>
              <a:rPr lang="it-IT" sz="1400"/>
              <a:t>: coloro che fossero sprovvisti di codice fiscale potranno usufruire del sistema che permette la creazione di un “codice provvisorio” che, appena possibile, l’istituzione scolastica sostituirà con il codice fiscale definitivo.</a:t>
            </a:r>
          </a:p>
        </p:txBody>
      </p:sp>
      <p:sp>
        <p:nvSpPr>
          <p:cNvPr id="5" name="Segnaposto piè di pagina 4"/>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AFE1151-0D14-4504-950C-EAFF3F3B95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F29F4DAE-D0C6-4D03-A1ED-A5F5C826A7E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3" name="Freeform 5">
              <a:extLst>
                <a:ext uri="{FF2B5EF4-FFF2-40B4-BE49-F238E27FC236}">
                  <a16:creationId xmlns="" xmlns:a16="http://schemas.microsoft.com/office/drawing/2014/main" id="{4F6D14CB-71F7-47ED-B06E-5FA262A1C200}"/>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 xmlns:a16="http://schemas.microsoft.com/office/drawing/2014/main" id="{FF3E8156-726C-4AB4-9521-33E6A4C4377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 xmlns:a16="http://schemas.microsoft.com/office/drawing/2014/main" id="{FCA7C0D9-C629-4C86-8B54-07006FC1BDA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 xmlns:a16="http://schemas.microsoft.com/office/drawing/2014/main" id="{56B7AFD9-E249-432F-85FD-DC2F4E7684C3}"/>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 xmlns:a16="http://schemas.microsoft.com/office/drawing/2014/main" id="{57C24C62-E9E6-4E0A-8855-A47F435BF2FB}"/>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 xmlns:a16="http://schemas.microsoft.com/office/drawing/2014/main" id="{CFF628F9-597E-4120-9EEF-017B857A056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 xmlns:a16="http://schemas.microsoft.com/office/drawing/2014/main" id="{0577406C-45C4-4C96-98FC-DBFA28B4404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 xmlns:a16="http://schemas.microsoft.com/office/drawing/2014/main" id="{026A26F9-274A-48EF-BB7D-E0C8EA2547F6}"/>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 xmlns:a16="http://schemas.microsoft.com/office/drawing/2014/main" id="{06A55F0F-DF8C-41D3-A6F7-936F4889EDB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 xmlns:a16="http://schemas.microsoft.com/office/drawing/2014/main" id="{F52952BD-E81C-4422-9FC3-38921BEE09D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 xmlns:a16="http://schemas.microsoft.com/office/drawing/2014/main" id="{E547F221-63E0-44E1-AF13-8C8776FA72DD}"/>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 xmlns:a16="http://schemas.microsoft.com/office/drawing/2014/main" id="{EA309391-0E7C-4A18-B861-19D1C76C4D5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 xmlns:a16="http://schemas.microsoft.com/office/drawing/2014/main" id="{1B4CD058-5549-4D4C-B804-E2C0D48E46C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 xmlns:a16="http://schemas.microsoft.com/office/drawing/2014/main" id="{4030C2E4-7A11-43C9-B699-68BFE37FE41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 xmlns:a16="http://schemas.microsoft.com/office/drawing/2014/main" id="{7B5FED9E-3C99-4661-9D1D-4314A83E280C}"/>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 xmlns:a16="http://schemas.microsoft.com/office/drawing/2014/main" id="{E6A1647D-EF37-4A87-B92F-BE8AAD59D8D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 xmlns:a16="http://schemas.microsoft.com/office/drawing/2014/main" id="{B6131042-DFB6-4FEE-915B-06C44E4026B8}"/>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 xmlns:a16="http://schemas.microsoft.com/office/drawing/2014/main" id="{76E51552-16F9-47F1-BDD1-E4DB3D95B52A}"/>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 xmlns:a16="http://schemas.microsoft.com/office/drawing/2014/main" id="{36B8D369-7D22-49ED-AD82-0B7A460F4937}"/>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 xmlns:a16="http://schemas.microsoft.com/office/drawing/2014/main" id="{178DEAEF-5CE8-4AA3-9ACA-7C28589CB88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 xmlns:a16="http://schemas.microsoft.com/office/drawing/2014/main" id="{5D27EAFD-D0DE-43D4-9D1B-9AEFBF14DCAE}"/>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 xmlns:a16="http://schemas.microsoft.com/office/drawing/2014/main" id="{A24D3ABC-09C0-48E7-AA0A-0907A545D88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6" name="Rectangle 35">
              <a:extLst>
                <a:ext uri="{FF2B5EF4-FFF2-40B4-BE49-F238E27FC236}">
                  <a16:creationId xmlns="" xmlns:a16="http://schemas.microsoft.com/office/drawing/2014/main" id="{EE9ED457-A0AC-4B64-9428-D7AA91A698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 xmlns:a16="http://schemas.microsoft.com/office/drawing/2014/main" id="{3CCDDEAD-1A32-443F-ADEA-61F1AA0CCF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F12DAEA5-8744-49F1-9CF4-2110071FE6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olo 1"/>
          <p:cNvSpPr>
            <a:spLocks noGrp="1"/>
          </p:cNvSpPr>
          <p:nvPr>
            <p:ph type="title"/>
          </p:nvPr>
        </p:nvSpPr>
        <p:spPr>
          <a:xfrm>
            <a:off x="666473" y="2358391"/>
            <a:ext cx="2624234" cy="2453676"/>
          </a:xfrm>
        </p:spPr>
        <p:txBody>
          <a:bodyPr>
            <a:normAutofit/>
          </a:bodyPr>
          <a:lstStyle/>
          <a:p>
            <a:pPr algn="ctr"/>
            <a:r>
              <a:rPr lang="it-IT" sz="3100" i="1" dirty="0" smtClean="0">
                <a:solidFill>
                  <a:srgbClr val="FFFFFF"/>
                </a:solidFill>
              </a:rPr>
              <a:t>ARRIVEDERCI A PRESTO</a:t>
            </a:r>
            <a:endParaRPr lang="it-IT" sz="3100" i="1" dirty="0">
              <a:solidFill>
                <a:srgbClr val="FFFFFF"/>
              </a:solidFill>
            </a:endParaRPr>
          </a:p>
        </p:txBody>
      </p:sp>
      <p:sp useBgFill="1">
        <p:nvSpPr>
          <p:cNvPr id="40" name="Rectangle 39">
            <a:extLst>
              <a:ext uri="{FF2B5EF4-FFF2-40B4-BE49-F238E27FC236}">
                <a16:creationId xmlns="" xmlns:a16="http://schemas.microsoft.com/office/drawing/2014/main" id="{66970A32-FB32-4881-8378-298B88BED5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36448" y="803186"/>
            <a:ext cx="4701761"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p:cNvSpPr>
            <a:spLocks noGrp="1"/>
          </p:cNvSpPr>
          <p:nvPr>
            <p:ph idx="1"/>
          </p:nvPr>
        </p:nvSpPr>
        <p:spPr>
          <a:xfrm>
            <a:off x="3838835" y="1622204"/>
            <a:ext cx="4711405" cy="3391121"/>
          </a:xfrm>
        </p:spPr>
        <p:txBody>
          <a:bodyPr anchor="ctr">
            <a:normAutofit/>
          </a:bodyPr>
          <a:lstStyle/>
          <a:p>
            <a:endParaRPr lang="it-IT" sz="1600" dirty="0"/>
          </a:p>
          <a:p>
            <a:r>
              <a:rPr lang="it-IT" sz="1600" dirty="0"/>
              <a:t>Grazie per l’attenzione</a:t>
            </a:r>
          </a:p>
          <a:p>
            <a:r>
              <a:rPr lang="it-IT" sz="1600" dirty="0"/>
              <a:t>Vi ringraziamo per aver partecipato alla presentazione della nostra Scuola</a:t>
            </a:r>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a:solidFill>
                  <a:schemeClr val="tx1">
                    <a:lumMod val="50000"/>
                    <a:lumOff val="50000"/>
                  </a:schemeClr>
                </a:solidFill>
              </a:rPr>
              <a:t>12/12/2020 - presentazione scuole IC De Amicis - BG</a:t>
            </a:r>
          </a:p>
        </p:txBody>
      </p:sp>
      <p:pic>
        <p:nvPicPr>
          <p:cNvPr id="6" name="Immagine 5" descr="Immagine che contiene disegnando&#10;&#10;Descrizione generata automaticamente">
            <a:extLst>
              <a:ext uri="{FF2B5EF4-FFF2-40B4-BE49-F238E27FC236}">
                <a16:creationId xmlns="" xmlns:a16="http://schemas.microsoft.com/office/drawing/2014/main" id="{5CFE9948-1574-4A7B-BB20-10B03226CD6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39045" y="791804"/>
            <a:ext cx="2368632" cy="2140635"/>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500" i="1" dirty="0">
                <a:solidFill>
                  <a:srgbClr val="FFFFFF"/>
                </a:solidFill>
              </a:rPr>
              <a:t>INCONTRI IN MEET</a:t>
            </a:r>
          </a:p>
        </p:txBody>
      </p:sp>
      <p:sp>
        <p:nvSpPr>
          <p:cNvPr id="3" name="Segnaposto contenuto 2"/>
          <p:cNvSpPr>
            <a:spLocks noGrp="1"/>
          </p:cNvSpPr>
          <p:nvPr>
            <p:ph idx="1"/>
          </p:nvPr>
        </p:nvSpPr>
        <p:spPr>
          <a:xfrm>
            <a:off x="3840480" y="804672"/>
            <a:ext cx="4711446" cy="5248656"/>
          </a:xfrm>
        </p:spPr>
        <p:txBody>
          <a:bodyPr anchor="ctr">
            <a:normAutofit/>
          </a:bodyPr>
          <a:lstStyle/>
          <a:p>
            <a:pPr algn="just"/>
            <a:r>
              <a:rPr lang="it-IT" sz="1700" dirty="0"/>
              <a:t>Abbiamo  deciso di incontrarvi utilizzando la tecnologia che da qualche tempo ci sta consentendo di mantenere i contatti seppure via cavo, con l’augurio di poterci incontrare al più presto, in una situazione di “normalità”.  </a:t>
            </a:r>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 xmlns:a14="http://schemas.microsoft.com/office/drawing/2010/main" val="0"/>
              </a:ext>
            </a:extLst>
          </a:blip>
          <a:srcRect r="13200"/>
          <a:stretch/>
        </p:blipFill>
        <p:spPr>
          <a:xfrm>
            <a:off x="0" y="466129"/>
            <a:ext cx="9144000" cy="5925741"/>
          </a:xfrm>
          <a:prstGeom prst="rect">
            <a:avLst/>
          </a:prstGeom>
        </p:spPr>
      </p:pic>
      <p:sp>
        <p:nvSpPr>
          <p:cNvPr id="2" name="Titolo 1"/>
          <p:cNvSpPr>
            <a:spLocks noGrp="1"/>
          </p:cNvSpPr>
          <p:nvPr>
            <p:ph type="title"/>
          </p:nvPr>
        </p:nvSpPr>
        <p:spPr>
          <a:xfrm>
            <a:off x="4976979" y="1459467"/>
            <a:ext cx="3733482" cy="1090538"/>
          </a:xfrm>
        </p:spPr>
        <p:txBody>
          <a:bodyPr>
            <a:normAutofit/>
          </a:bodyPr>
          <a:lstStyle/>
          <a:p>
            <a:r>
              <a:rPr lang="it-IT" i="1" dirty="0">
                <a:solidFill>
                  <a:srgbClr val="000000"/>
                </a:solidFill>
              </a:rPr>
              <a:t>MUSICA: INDIRIZZO MUSICALE</a:t>
            </a:r>
          </a:p>
        </p:txBody>
      </p:sp>
      <p:sp>
        <p:nvSpPr>
          <p:cNvPr id="5" name="Segnaposto contenuto 4"/>
          <p:cNvSpPr>
            <a:spLocks noGrp="1"/>
          </p:cNvSpPr>
          <p:nvPr>
            <p:ph idx="1"/>
          </p:nvPr>
        </p:nvSpPr>
        <p:spPr>
          <a:xfrm>
            <a:off x="4974330" y="2673512"/>
            <a:ext cx="3733184" cy="3347776"/>
          </a:xfrm>
        </p:spPr>
        <p:txBody>
          <a:bodyPr anchor="ctr">
            <a:normAutofit lnSpcReduction="10000"/>
          </a:bodyPr>
          <a:lstStyle/>
          <a:p>
            <a:pPr lvl="0">
              <a:spcBef>
                <a:spcPts val="0"/>
              </a:spcBef>
              <a:spcAft>
                <a:spcPts val="600"/>
              </a:spcAft>
              <a:buNone/>
            </a:pPr>
            <a:r>
              <a:rPr lang="it-IT" sz="900" dirty="0">
                <a:solidFill>
                  <a:srgbClr val="000000"/>
                </a:solidFill>
              </a:rPr>
              <a:t>C</a:t>
            </a:r>
            <a:r>
              <a:rPr lang="it-IT" sz="1200" dirty="0">
                <a:solidFill>
                  <a:srgbClr val="000000"/>
                </a:solidFill>
              </a:rPr>
              <a:t>urriculo annuale (musica d’ insieme, lezioni individuali e/o in piccolo gruppo, vari eventi musicali) 90 ore:</a:t>
            </a:r>
          </a:p>
          <a:p>
            <a:pPr lvl="1">
              <a:spcBef>
                <a:spcPts val="0"/>
              </a:spcBef>
              <a:spcAft>
                <a:spcPts val="600"/>
              </a:spcAft>
            </a:pPr>
            <a:r>
              <a:rPr lang="it-IT" sz="1200" dirty="0">
                <a:solidFill>
                  <a:srgbClr val="000000"/>
                </a:solidFill>
              </a:rPr>
              <a:t>1 ora e 30 minuti settimanali di musica d’ insieme</a:t>
            </a:r>
          </a:p>
          <a:p>
            <a:pPr lvl="1">
              <a:spcBef>
                <a:spcPts val="0"/>
              </a:spcBef>
              <a:spcAft>
                <a:spcPts val="600"/>
              </a:spcAft>
            </a:pPr>
            <a:r>
              <a:rPr lang="it-IT" sz="1200" dirty="0">
                <a:solidFill>
                  <a:srgbClr val="000000"/>
                </a:solidFill>
              </a:rPr>
              <a:t>lezioni settimanali ad articolazione flessibile (con 1-3 alunni)</a:t>
            </a:r>
          </a:p>
          <a:p>
            <a:pPr lvl="0">
              <a:spcBef>
                <a:spcPts val="0"/>
              </a:spcBef>
              <a:spcAft>
                <a:spcPts val="600"/>
              </a:spcAft>
              <a:buNone/>
            </a:pPr>
            <a:r>
              <a:rPr lang="it-IT" sz="1200" dirty="0">
                <a:solidFill>
                  <a:srgbClr val="000000"/>
                </a:solidFill>
              </a:rPr>
              <a:t>Test di ammissione</a:t>
            </a:r>
          </a:p>
          <a:p>
            <a:pPr lvl="1">
              <a:spcBef>
                <a:spcPts val="0"/>
              </a:spcBef>
              <a:spcAft>
                <a:spcPts val="600"/>
              </a:spcAft>
            </a:pPr>
            <a:r>
              <a:rPr lang="it-IT" sz="1200" dirty="0">
                <a:solidFill>
                  <a:srgbClr val="000000"/>
                </a:solidFill>
              </a:rPr>
              <a:t>a) una prova di carattere generale (punteggio valido per ammissione) </a:t>
            </a:r>
          </a:p>
          <a:p>
            <a:pPr lvl="1">
              <a:spcBef>
                <a:spcPts val="0"/>
              </a:spcBef>
              <a:spcAft>
                <a:spcPts val="600"/>
              </a:spcAft>
            </a:pPr>
            <a:r>
              <a:rPr lang="it-IT" sz="1200" dirty="0">
                <a:solidFill>
                  <a:srgbClr val="000000"/>
                </a:solidFill>
              </a:rPr>
              <a:t>b) una prova mirata a raccogliere dati sull’attitudine degli alunni ai vari strumenti musicali (per l’ assegnazione dello strumento di studio) </a:t>
            </a:r>
          </a:p>
          <a:p>
            <a:pPr lvl="0">
              <a:spcBef>
                <a:spcPts val="0"/>
              </a:spcBef>
              <a:spcAft>
                <a:spcPts val="600"/>
              </a:spcAft>
            </a:pPr>
            <a:r>
              <a:rPr lang="it-IT" sz="1200" dirty="0">
                <a:solidFill>
                  <a:srgbClr val="000000"/>
                </a:solidFill>
              </a:rPr>
              <a:t>Graduatoria: in seguito alla prova orientativo-attitudinale viene stilata </a:t>
            </a:r>
            <a:r>
              <a:rPr lang="it-IT" sz="1200" u="sng" dirty="0">
                <a:solidFill>
                  <a:srgbClr val="000000"/>
                </a:solidFill>
              </a:rPr>
              <a:t>un’unica graduatoria comune per entrambi i plessi </a:t>
            </a:r>
            <a:r>
              <a:rPr lang="it-IT" sz="1200" dirty="0">
                <a:solidFill>
                  <a:srgbClr val="000000"/>
                </a:solidFill>
              </a:rPr>
              <a:t>della scuola secondaria</a:t>
            </a:r>
          </a:p>
          <a:p>
            <a:pPr>
              <a:spcBef>
                <a:spcPts val="0"/>
              </a:spcBef>
              <a:spcAft>
                <a:spcPts val="600"/>
              </a:spcAft>
            </a:pPr>
            <a:r>
              <a:rPr lang="it-IT" sz="1200" dirty="0">
                <a:solidFill>
                  <a:srgbClr val="000000"/>
                </a:solidFill>
              </a:rPr>
              <a:t>Numero massimo  ammessi: 32 alunni -  limite di 8 elementi per ciascun gruppo strumentale</a:t>
            </a:r>
          </a:p>
        </p:txBody>
      </p:sp>
      <p:sp>
        <p:nvSpPr>
          <p:cNvPr id="4" name="Segnaposto piè di pagina 3"/>
          <p:cNvSpPr>
            <a:spLocks noGrp="1"/>
          </p:cNvSpPr>
          <p:nvPr>
            <p:ph type="ftr" sz="quarter" idx="11"/>
          </p:nvPr>
        </p:nvSpPr>
        <p:spPr>
          <a:xfrm>
            <a:off x="4152275" y="6337827"/>
            <a:ext cx="3967172" cy="235550"/>
          </a:xfrm>
        </p:spPr>
        <p:txBody>
          <a:bodyPr>
            <a:normAutofit/>
          </a:bodyPr>
          <a:lstStyle/>
          <a:p>
            <a:pPr algn="r">
              <a:spcAft>
                <a:spcPts val="600"/>
              </a:spcAft>
            </a:pPr>
            <a:r>
              <a:rPr lang="it-IT" sz="825">
                <a:solidFill>
                  <a:srgbClr val="898989"/>
                </a:solidFill>
              </a:rPr>
              <a:t>12/12/2020 - presentazione scuole IC De Amicis - BG</a:t>
            </a:r>
          </a:p>
        </p:txBody>
      </p:sp>
      <p:pic>
        <p:nvPicPr>
          <p:cNvPr id="9" name="Immagine 8" descr="Visualizza immagine di origine"/>
          <p:cNvPicPr/>
          <p:nvPr/>
        </p:nvPicPr>
        <p:blipFill>
          <a:blip r:embed="rId3" cstate="print"/>
          <a:srcRect/>
          <a:stretch>
            <a:fillRect/>
          </a:stretch>
        </p:blipFill>
        <p:spPr bwMode="auto">
          <a:xfrm>
            <a:off x="285720" y="2357430"/>
            <a:ext cx="3676650" cy="2136122"/>
          </a:xfrm>
          <a:prstGeom prst="rect">
            <a:avLst/>
          </a:prstGeom>
          <a:noFill/>
          <a:ln w="9525">
            <a:noFill/>
            <a:miter lim="800000"/>
            <a:headEnd/>
            <a:tailEnd/>
          </a:ln>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200" i="1" dirty="0">
                <a:solidFill>
                  <a:srgbClr val="FFFFFF"/>
                </a:solidFill>
              </a:rPr>
              <a:t>GIRO STRUMENTI E PROVA ATTITUDINALE</a:t>
            </a:r>
          </a:p>
        </p:txBody>
      </p:sp>
      <p:sp>
        <p:nvSpPr>
          <p:cNvPr id="3" name="Segnaposto contenuto 2"/>
          <p:cNvSpPr>
            <a:spLocks noGrp="1"/>
          </p:cNvSpPr>
          <p:nvPr>
            <p:ph idx="1"/>
          </p:nvPr>
        </p:nvSpPr>
        <p:spPr>
          <a:xfrm>
            <a:off x="3840480" y="804672"/>
            <a:ext cx="4711446" cy="5248656"/>
          </a:xfrm>
        </p:spPr>
        <p:txBody>
          <a:bodyPr anchor="ctr">
            <a:normAutofit/>
          </a:bodyPr>
          <a:lstStyle/>
          <a:p>
            <a:r>
              <a:rPr lang="it-IT" sz="1700" dirty="0"/>
              <a:t>È in fase di realizzazione presso le scuole primarie Savio, Valli, De </a:t>
            </a:r>
            <a:r>
              <a:rPr lang="it-IT" sz="1700" dirty="0" err="1"/>
              <a:t>Amicis</a:t>
            </a:r>
            <a:r>
              <a:rPr lang="it-IT" sz="1700" dirty="0"/>
              <a:t>  il “</a:t>
            </a:r>
            <a:r>
              <a:rPr lang="it-IT" sz="1700" dirty="0" err="1"/>
              <a:t>Girostrumenti</a:t>
            </a:r>
            <a:r>
              <a:rPr lang="it-IT" sz="1700" dirty="0"/>
              <a:t>”, per far conoscere agli alunni delle classi 5^ le caratteristiche degli strumenti musicali</a:t>
            </a:r>
          </a:p>
          <a:p>
            <a:r>
              <a:rPr lang="it-IT" sz="1700" b="1" dirty="0"/>
              <a:t>Per gli alunni interessati si svolgeranno le prove attitudinali per l’accesso all’indirizzo musicale . A breve verranno comunicate le date.</a:t>
            </a:r>
            <a:endParaRPr lang="it-IT" sz="1700" dirty="0"/>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pic>
        <p:nvPicPr>
          <p:cNvPr id="33" name="Immagine 32" descr="https://storage.demediahub.nl/9700000/9610000/9610000/143625446885731_9609911_1280.jpg"/>
          <p:cNvPicPr/>
          <p:nvPr/>
        </p:nvPicPr>
        <p:blipFill>
          <a:blip r:embed="rId2" cstate="print"/>
          <a:srcRect/>
          <a:stretch>
            <a:fillRect/>
          </a:stretch>
        </p:blipFill>
        <p:spPr bwMode="auto">
          <a:xfrm>
            <a:off x="6143636" y="857232"/>
            <a:ext cx="2714644" cy="1214446"/>
          </a:xfrm>
          <a:prstGeom prst="rect">
            <a:avLst/>
          </a:prstGeom>
          <a:noFill/>
          <a:ln w="9525">
            <a:noFill/>
            <a:miter lim="800000"/>
            <a:headEnd/>
            <a:tailEnd/>
          </a:ln>
        </p:spPr>
      </p:pic>
      <p:pic>
        <p:nvPicPr>
          <p:cNvPr id="38" name="Immagine 37" descr="Visualizza immagine di origine"/>
          <p:cNvPicPr/>
          <p:nvPr/>
        </p:nvPicPr>
        <p:blipFill>
          <a:blip r:embed="rId3"/>
          <a:srcRect/>
          <a:stretch>
            <a:fillRect/>
          </a:stretch>
        </p:blipFill>
        <p:spPr bwMode="auto">
          <a:xfrm>
            <a:off x="3500430" y="642918"/>
            <a:ext cx="2000264" cy="1357322"/>
          </a:xfrm>
          <a:prstGeom prst="rect">
            <a:avLst/>
          </a:prstGeom>
          <a:noFill/>
          <a:ln w="9525">
            <a:noFill/>
            <a:miter lim="800000"/>
            <a:headEnd/>
            <a:tailEnd/>
          </a:ln>
        </p:spPr>
      </p:pic>
      <p:pic>
        <p:nvPicPr>
          <p:cNvPr id="39" name="Immagine 38" descr="Visualizza immagine di origine"/>
          <p:cNvPicPr/>
          <p:nvPr/>
        </p:nvPicPr>
        <p:blipFill>
          <a:blip r:embed="rId4" cstate="print"/>
          <a:srcRect/>
          <a:stretch>
            <a:fillRect/>
          </a:stretch>
        </p:blipFill>
        <p:spPr bwMode="auto">
          <a:xfrm>
            <a:off x="3786182" y="4572008"/>
            <a:ext cx="2071702" cy="1500198"/>
          </a:xfrm>
          <a:prstGeom prst="rect">
            <a:avLst/>
          </a:prstGeom>
          <a:noFill/>
          <a:ln w="9525">
            <a:noFill/>
            <a:miter lim="800000"/>
            <a:headEnd/>
            <a:tailEnd/>
          </a:ln>
        </p:spPr>
      </p:pic>
      <p:pic>
        <p:nvPicPr>
          <p:cNvPr id="40" name="Immagine 39" descr="Visualizza immagine di origine"/>
          <p:cNvPicPr/>
          <p:nvPr/>
        </p:nvPicPr>
        <p:blipFill>
          <a:blip r:embed="rId5" cstate="print"/>
          <a:srcRect/>
          <a:stretch>
            <a:fillRect/>
          </a:stretch>
        </p:blipFill>
        <p:spPr bwMode="auto">
          <a:xfrm>
            <a:off x="6572264" y="4357694"/>
            <a:ext cx="1785950" cy="1928826"/>
          </a:xfrm>
          <a:prstGeom prst="rect">
            <a:avLst/>
          </a:prstGeom>
          <a:noFill/>
          <a:ln w="9525">
            <a:noFill/>
            <a:miter lim="800000"/>
            <a:headEnd/>
            <a:tailEnd/>
          </a:ln>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4"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6"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7"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9"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20"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8"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9"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30"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31"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3"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4"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6" name="Group 35">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7" name="Rectangle 36">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200" i="1" dirty="0">
                <a:solidFill>
                  <a:srgbClr val="FFFFFF"/>
                </a:solidFill>
              </a:rPr>
              <a:t>IL NOSTRO QUADRO DI RIFERIMENTO</a:t>
            </a:r>
          </a:p>
        </p:txBody>
      </p:sp>
      <p:sp>
        <p:nvSpPr>
          <p:cNvPr id="3" name="Segnaposto contenuto 2"/>
          <p:cNvSpPr>
            <a:spLocks noGrp="1"/>
          </p:cNvSpPr>
          <p:nvPr>
            <p:ph idx="1"/>
          </p:nvPr>
        </p:nvSpPr>
        <p:spPr>
          <a:xfrm>
            <a:off x="3840480" y="804672"/>
            <a:ext cx="4711446" cy="5248656"/>
          </a:xfrm>
        </p:spPr>
        <p:txBody>
          <a:bodyPr anchor="ctr">
            <a:normAutofit/>
          </a:bodyPr>
          <a:lstStyle/>
          <a:p>
            <a:pPr marL="0" indent="0">
              <a:buNone/>
            </a:pPr>
            <a:r>
              <a:rPr lang="it-IT" sz="1700"/>
              <a:t>CURRICOLO VERTICALE</a:t>
            </a:r>
          </a:p>
          <a:p>
            <a:pPr marL="0" indent="0">
              <a:buNone/>
            </a:pPr>
            <a:r>
              <a:rPr lang="it-IT" sz="1700"/>
              <a:t>che:</a:t>
            </a:r>
          </a:p>
          <a:p>
            <a:pPr>
              <a:buFont typeface="Wingdings" charset="2"/>
              <a:buChar char="ü"/>
            </a:pPr>
            <a:r>
              <a:rPr lang="it-IT" sz="1700"/>
              <a:t>organizza e descrive l’intero percorso formativo dalla scuola dell'infanzia alla scuola secondaria di primo grado;</a:t>
            </a:r>
          </a:p>
          <a:p>
            <a:pPr marL="0" indent="0">
              <a:buNone/>
            </a:pPr>
            <a:r>
              <a:rPr lang="it-IT" sz="1700"/>
              <a:t> </a:t>
            </a:r>
          </a:p>
          <a:p>
            <a:pPr>
              <a:buFont typeface="Wingdings" charset="2"/>
              <a:buChar char="ü"/>
            </a:pPr>
            <a:r>
              <a:rPr lang="it-IT" sz="1700"/>
              <a:t>mira allo sviluppo di competenze*, considerando le discipline strumento per raggiungerle.</a:t>
            </a:r>
          </a:p>
          <a:p>
            <a:pPr marL="0" indent="0">
              <a:buNone/>
            </a:pPr>
            <a:endParaRPr lang="it-IT" sz="1700"/>
          </a:p>
          <a:p>
            <a:pPr marL="0" indent="0">
              <a:buNone/>
            </a:pPr>
            <a:r>
              <a:rPr lang="it-IT" sz="1700" i="1"/>
              <a:t>* competenza: capacità di agire i</a:t>
            </a:r>
            <a:r>
              <a:rPr lang="it-IT" sz="1700"/>
              <a:t>n una determinata situazione, facendo consapevole riferimento a </a:t>
            </a:r>
            <a:r>
              <a:rPr lang="it-IT" sz="1700" i="1"/>
              <a:t>capacità personali e a </a:t>
            </a:r>
            <a:r>
              <a:rPr lang="it-IT" sz="1700"/>
              <a:t>conoscenze e abilità acquisite</a:t>
            </a:r>
          </a:p>
        </p:txBody>
      </p:sp>
      <p:sp>
        <p:nvSpPr>
          <p:cNvPr id="6" name="Segnaposto piè di pagina 5"/>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extLst>
      <p:ext uri="{BB962C8B-B14F-4D97-AF65-F5344CB8AC3E}">
        <p14:creationId xmlns="" xmlns:p14="http://schemas.microsoft.com/office/powerpoint/2010/main" val="4267144567"/>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4"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6"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7"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9"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20"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8"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9"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30"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31"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3"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4"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6" name="Group 35">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7" name="Rectangle 36">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5" name="Titolo 1"/>
          <p:cNvSpPr>
            <a:spLocks noGrp="1"/>
          </p:cNvSpPr>
          <p:nvPr>
            <p:ph type="title"/>
          </p:nvPr>
        </p:nvSpPr>
        <p:spPr>
          <a:xfrm>
            <a:off x="678657" y="2415322"/>
            <a:ext cx="2588798" cy="2399869"/>
          </a:xfrm>
        </p:spPr>
        <p:txBody>
          <a:bodyPr>
            <a:normAutofit/>
          </a:bodyPr>
          <a:lstStyle/>
          <a:p>
            <a:pPr marL="0" lvl="0" indent="0" algn="ctr"/>
            <a:r>
              <a:rPr lang="it-IT" sz="2700" b="1" i="1" dirty="0">
                <a:solidFill>
                  <a:srgbClr val="FFFFFF"/>
                </a:solidFill>
              </a:rPr>
              <a:t>IL FOCUS DEL NOSTRO CURRICOLO</a:t>
            </a:r>
            <a:r>
              <a:rPr lang="it-IT" sz="2700" b="1" i="1" dirty="0">
                <a:solidFill>
                  <a:srgbClr val="FFFFFF"/>
                </a:solidFill>
                <a:sym typeface="Wingdings"/>
              </a:rPr>
              <a:t/>
            </a:r>
            <a:br>
              <a:rPr lang="it-IT" sz="2700" b="1" i="1" dirty="0">
                <a:solidFill>
                  <a:srgbClr val="FFFFFF"/>
                </a:solidFill>
                <a:sym typeface="Wingdings"/>
              </a:rPr>
            </a:br>
            <a:r>
              <a:rPr lang="it-IT" sz="2700" b="1" i="1" dirty="0">
                <a:solidFill>
                  <a:srgbClr val="FFFFFF"/>
                </a:solidFill>
                <a:sym typeface="Wingdings"/>
              </a:rPr>
              <a:t>COMPETENZE DI CITTADINANZA</a:t>
            </a:r>
          </a:p>
        </p:txBody>
      </p:sp>
      <p:sp>
        <p:nvSpPr>
          <p:cNvPr id="3" name="Segnaposto contenuto 2"/>
          <p:cNvSpPr>
            <a:spLocks noGrp="1"/>
          </p:cNvSpPr>
          <p:nvPr>
            <p:ph idx="1"/>
          </p:nvPr>
        </p:nvSpPr>
        <p:spPr>
          <a:xfrm>
            <a:off x="3840480" y="804672"/>
            <a:ext cx="4711446" cy="5248656"/>
          </a:xfrm>
        </p:spPr>
        <p:txBody>
          <a:bodyPr anchor="ctr">
            <a:normAutofit/>
          </a:bodyPr>
          <a:lstStyle/>
          <a:p>
            <a:pPr marL="0" indent="0">
              <a:buNone/>
            </a:pPr>
            <a:r>
              <a:rPr lang="it-IT" sz="1700"/>
              <a:t>1. Imparare ad imparare</a:t>
            </a:r>
            <a:br>
              <a:rPr lang="it-IT" sz="1700"/>
            </a:br>
            <a:r>
              <a:rPr lang="it-IT" sz="1700"/>
              <a:t>2. Progettare</a:t>
            </a:r>
            <a:br>
              <a:rPr lang="it-IT" sz="1700"/>
            </a:br>
            <a:r>
              <a:rPr lang="it-IT" sz="1700"/>
              <a:t>3. Comunicare</a:t>
            </a:r>
            <a:br>
              <a:rPr lang="it-IT" sz="1700"/>
            </a:br>
            <a:r>
              <a:rPr lang="it-IT" sz="1700"/>
              <a:t>4. Collaborare e partecipare</a:t>
            </a:r>
            <a:br>
              <a:rPr lang="it-IT" sz="1700"/>
            </a:br>
            <a:r>
              <a:rPr lang="it-IT" sz="1700"/>
              <a:t>5. Agire in modo autonomo e responsabile </a:t>
            </a:r>
          </a:p>
          <a:p>
            <a:pPr marL="0" indent="0">
              <a:buNone/>
            </a:pPr>
            <a:r>
              <a:rPr lang="it-IT" sz="1700"/>
              <a:t>6. Risolvere problemi </a:t>
            </a:r>
          </a:p>
          <a:p>
            <a:pPr marL="0" lvl="0" indent="0">
              <a:buNone/>
            </a:pPr>
            <a:r>
              <a:rPr lang="it-IT" sz="1700"/>
              <a:t>7. Individuare collegamenti e relazioni</a:t>
            </a:r>
            <a:br>
              <a:rPr lang="it-IT" sz="1700"/>
            </a:br>
            <a:r>
              <a:rPr lang="it-IT" sz="1700"/>
              <a:t>8. Acquisire ed interpretare l’informazione </a:t>
            </a:r>
          </a:p>
          <a:p>
            <a:pPr marL="0" indent="0">
              <a:buNone/>
            </a:pPr>
            <a:endParaRPr lang="it-IT" sz="1700"/>
          </a:p>
        </p:txBody>
      </p:sp>
      <p:sp>
        <p:nvSpPr>
          <p:cNvPr id="6" name="Segnaposto piè di pagina 5"/>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extLst>
      <p:ext uri="{BB962C8B-B14F-4D97-AF65-F5344CB8AC3E}">
        <p14:creationId xmlns="" xmlns:p14="http://schemas.microsoft.com/office/powerpoint/2010/main" val="467138083"/>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500" b="1" i="1" dirty="0">
                <a:solidFill>
                  <a:srgbClr val="FFFFFF"/>
                </a:solidFill>
              </a:rPr>
              <a:t>TENDIAMO ALLO SVILUPPO </a:t>
            </a:r>
          </a:p>
        </p:txBody>
      </p:sp>
      <p:sp>
        <p:nvSpPr>
          <p:cNvPr id="3" name="Segnaposto contenuto 2"/>
          <p:cNvSpPr>
            <a:spLocks noGrp="1"/>
          </p:cNvSpPr>
          <p:nvPr>
            <p:ph idx="1"/>
          </p:nvPr>
        </p:nvSpPr>
        <p:spPr>
          <a:xfrm>
            <a:off x="3840480" y="804672"/>
            <a:ext cx="4711446" cy="5248656"/>
          </a:xfrm>
        </p:spPr>
        <p:txBody>
          <a:bodyPr anchor="ctr">
            <a:normAutofit/>
          </a:bodyPr>
          <a:lstStyle/>
          <a:p>
            <a:pPr>
              <a:spcBef>
                <a:spcPts val="0"/>
              </a:spcBef>
              <a:spcAft>
                <a:spcPts val="600"/>
              </a:spcAft>
              <a:buNone/>
            </a:pPr>
            <a:r>
              <a:rPr lang="it-IT" sz="1700" b="1" dirty="0"/>
              <a:t>Dimensione personale e sociale:</a:t>
            </a:r>
          </a:p>
          <a:p>
            <a:pPr>
              <a:spcBef>
                <a:spcPts val="0"/>
              </a:spcBef>
              <a:spcAft>
                <a:spcPts val="600"/>
              </a:spcAft>
            </a:pPr>
            <a:r>
              <a:rPr lang="it-IT" sz="1700" dirty="0"/>
              <a:t>sviluppo dell’identità personale e scolastica; </a:t>
            </a:r>
          </a:p>
          <a:p>
            <a:pPr>
              <a:spcBef>
                <a:spcPts val="0"/>
              </a:spcBef>
              <a:spcAft>
                <a:spcPts val="600"/>
              </a:spcAft>
            </a:pPr>
            <a:r>
              <a:rPr lang="it-IT" sz="1700" dirty="0"/>
              <a:t>competenze relazionali.</a:t>
            </a:r>
          </a:p>
          <a:p>
            <a:pPr>
              <a:spcBef>
                <a:spcPts val="0"/>
              </a:spcBef>
              <a:spcAft>
                <a:spcPts val="600"/>
              </a:spcAft>
            </a:pPr>
            <a:endParaRPr lang="it-IT" sz="1700" dirty="0"/>
          </a:p>
          <a:p>
            <a:pPr lvl="0">
              <a:spcBef>
                <a:spcPts val="0"/>
              </a:spcBef>
              <a:spcAft>
                <a:spcPts val="600"/>
              </a:spcAft>
              <a:buNone/>
            </a:pPr>
            <a:r>
              <a:rPr lang="it-IT" sz="1700" b="1" dirty="0"/>
              <a:t>Dimensione cognitiva:</a:t>
            </a:r>
          </a:p>
          <a:p>
            <a:pPr>
              <a:spcBef>
                <a:spcPts val="0"/>
              </a:spcBef>
              <a:spcAft>
                <a:spcPts val="600"/>
              </a:spcAft>
            </a:pPr>
            <a:r>
              <a:rPr lang="it-IT" sz="1700" dirty="0"/>
              <a:t>conoscenze, abilità, competenze di base e specialistiche;</a:t>
            </a:r>
          </a:p>
          <a:p>
            <a:pPr>
              <a:spcBef>
                <a:spcPts val="0"/>
              </a:spcBef>
              <a:spcAft>
                <a:spcPts val="600"/>
              </a:spcAft>
            </a:pPr>
            <a:r>
              <a:rPr lang="it-IT" sz="1700" dirty="0"/>
              <a:t>competenze comunicative, di comprensione ed elaborazione;</a:t>
            </a:r>
          </a:p>
          <a:p>
            <a:pPr>
              <a:spcBef>
                <a:spcPts val="0"/>
              </a:spcBef>
              <a:spcAft>
                <a:spcPts val="600"/>
              </a:spcAft>
            </a:pPr>
            <a:r>
              <a:rPr lang="it-IT" sz="1700" dirty="0"/>
              <a:t>competenze di </a:t>
            </a:r>
            <a:r>
              <a:rPr lang="it-IT" sz="1700" dirty="0" err="1"/>
              <a:t>problematizzazione</a:t>
            </a:r>
            <a:r>
              <a:rPr lang="it-IT" sz="1700" dirty="0"/>
              <a:t>;</a:t>
            </a:r>
          </a:p>
          <a:p>
            <a:pPr>
              <a:spcBef>
                <a:spcPts val="0"/>
              </a:spcBef>
              <a:spcAft>
                <a:spcPts val="600"/>
              </a:spcAft>
            </a:pPr>
            <a:r>
              <a:rPr lang="it-IT" sz="1700" dirty="0"/>
              <a:t>competenze organizzative.</a:t>
            </a:r>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5911E3A-C35B-4EF7-A355-B84E9A14A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 xmlns:a16="http://schemas.microsoft.com/office/drawing/2014/main" id="{E21ADB3D-AD65-44B4-847D-5E90E90A5D1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13134" y="0"/>
            <a:ext cx="9438087" cy="6853238"/>
            <a:chOff x="-417513" y="0"/>
            <a:chExt cx="12584114" cy="6853238"/>
          </a:xfrm>
        </p:grpSpPr>
        <p:sp>
          <p:nvSpPr>
            <p:cNvPr id="12" name="Freeform 5">
              <a:extLst>
                <a:ext uri="{FF2B5EF4-FFF2-40B4-BE49-F238E27FC236}">
                  <a16:creationId xmlns="" xmlns:a16="http://schemas.microsoft.com/office/drawing/2014/main" id="{CF580C70-814C-4845-B645-919BFFBD16B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3" name="Freeform 6">
              <a:extLst>
                <a:ext uri="{FF2B5EF4-FFF2-40B4-BE49-F238E27FC236}">
                  <a16:creationId xmlns="" xmlns:a16="http://schemas.microsoft.com/office/drawing/2014/main" id="{34D7BF57-4CAA-45B2-9EF0-0AA1FCF70B1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4" name="Freeform 7">
              <a:extLst>
                <a:ext uri="{FF2B5EF4-FFF2-40B4-BE49-F238E27FC236}">
                  <a16:creationId xmlns="" xmlns:a16="http://schemas.microsoft.com/office/drawing/2014/main" id="{7886F306-C03A-40C6-8FD5-DCE3D4595D6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5" name="Freeform 8">
              <a:extLst>
                <a:ext uri="{FF2B5EF4-FFF2-40B4-BE49-F238E27FC236}">
                  <a16:creationId xmlns="" xmlns:a16="http://schemas.microsoft.com/office/drawing/2014/main" id="{2FDC9A36-C7C3-47D7-A64E-ED25C47EC7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6" name="Freeform 9">
              <a:extLst>
                <a:ext uri="{FF2B5EF4-FFF2-40B4-BE49-F238E27FC236}">
                  <a16:creationId xmlns="" xmlns:a16="http://schemas.microsoft.com/office/drawing/2014/main" id="{BB19BC37-158A-43DC-9A9E-E45CC71954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7" name="Freeform 10">
              <a:extLst>
                <a:ext uri="{FF2B5EF4-FFF2-40B4-BE49-F238E27FC236}">
                  <a16:creationId xmlns="" xmlns:a16="http://schemas.microsoft.com/office/drawing/2014/main" id="{077654CC-108F-48D5-B5E9-437F164F52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 xmlns:a14="http://schemas.microsoft.com/office/drawing/2010/main">
                  <a:solidFill>
                    <a:srgbClr val="FFFFFF"/>
                  </a:solidFill>
                </a14:hiddenFill>
              </a:ext>
            </a:extLst>
          </p:spPr>
        </p:sp>
        <p:sp>
          <p:nvSpPr>
            <p:cNvPr id="18" name="Freeform 11">
              <a:extLst>
                <a:ext uri="{FF2B5EF4-FFF2-40B4-BE49-F238E27FC236}">
                  <a16:creationId xmlns="" xmlns:a16="http://schemas.microsoft.com/office/drawing/2014/main" id="{A3CF3A63-1C1E-4E85-A78A-FDC16431E3A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19" name="Freeform 12">
              <a:extLst>
                <a:ext uri="{FF2B5EF4-FFF2-40B4-BE49-F238E27FC236}">
                  <a16:creationId xmlns="" xmlns:a16="http://schemas.microsoft.com/office/drawing/2014/main" id="{8740FC9A-72DD-4D9B-BA25-1CCED135240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0" name="Freeform 13">
              <a:extLst>
                <a:ext uri="{FF2B5EF4-FFF2-40B4-BE49-F238E27FC236}">
                  <a16:creationId xmlns="" xmlns:a16="http://schemas.microsoft.com/office/drawing/2014/main" id="{7FBF5743-F2AE-4D0D-BCD1-01F7686D012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1" name="Freeform 14">
              <a:extLst>
                <a:ext uri="{FF2B5EF4-FFF2-40B4-BE49-F238E27FC236}">
                  <a16:creationId xmlns="" xmlns:a16="http://schemas.microsoft.com/office/drawing/2014/main" id="{CED32316-D4F7-4795-BBE0-DEBB60E27CE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2" name="Freeform 15">
              <a:extLst>
                <a:ext uri="{FF2B5EF4-FFF2-40B4-BE49-F238E27FC236}">
                  <a16:creationId xmlns="" xmlns:a16="http://schemas.microsoft.com/office/drawing/2014/main" id="{583B23C9-B9B7-4E93-9538-CBE316F83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3" name="Freeform 16">
              <a:extLst>
                <a:ext uri="{FF2B5EF4-FFF2-40B4-BE49-F238E27FC236}">
                  <a16:creationId xmlns="" xmlns:a16="http://schemas.microsoft.com/office/drawing/2014/main" id="{5B144260-9F2C-4ADB-A37C-1CFB4B428B1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4" name="Freeform 17">
              <a:extLst>
                <a:ext uri="{FF2B5EF4-FFF2-40B4-BE49-F238E27FC236}">
                  <a16:creationId xmlns="" xmlns:a16="http://schemas.microsoft.com/office/drawing/2014/main" id="{53FF918D-79D3-4F55-A68C-0DD5880DABD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5" name="Freeform 18">
              <a:extLst>
                <a:ext uri="{FF2B5EF4-FFF2-40B4-BE49-F238E27FC236}">
                  <a16:creationId xmlns="" xmlns:a16="http://schemas.microsoft.com/office/drawing/2014/main" id="{B9FC1440-933F-44FE-8D77-4827DD0F99A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6" name="Freeform 19">
              <a:extLst>
                <a:ext uri="{FF2B5EF4-FFF2-40B4-BE49-F238E27FC236}">
                  <a16:creationId xmlns="" xmlns:a16="http://schemas.microsoft.com/office/drawing/2014/main" id="{0F67F308-A67C-4D2E-B081-59BB31D8EC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27" name="Freeform 20">
              <a:extLst>
                <a:ext uri="{FF2B5EF4-FFF2-40B4-BE49-F238E27FC236}">
                  <a16:creationId xmlns="" xmlns:a16="http://schemas.microsoft.com/office/drawing/2014/main" id="{80112F01-90EB-4AEC-A39C-5C6875FFB9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 xmlns:a14="http://schemas.microsoft.com/office/drawing/2010/main">
                  <a:solidFill>
                    <a:srgbClr val="FFFFFF"/>
                  </a:solidFill>
                </a14:hiddenFill>
              </a:ext>
            </a:extLst>
          </p:spPr>
        </p:sp>
        <p:sp>
          <p:nvSpPr>
            <p:cNvPr id="28" name="Freeform 21">
              <a:extLst>
                <a:ext uri="{FF2B5EF4-FFF2-40B4-BE49-F238E27FC236}">
                  <a16:creationId xmlns="" xmlns:a16="http://schemas.microsoft.com/office/drawing/2014/main" id="{893F6B05-90EB-4C75-A0F0-C7247553BD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 xmlns:a14="http://schemas.microsoft.com/office/drawing/2010/main">
                  <a:solidFill>
                    <a:srgbClr val="FFFFFF"/>
                  </a:solidFill>
                </a14:hiddenFill>
              </a:ext>
            </a:extLst>
          </p:spPr>
        </p:sp>
        <p:sp>
          <p:nvSpPr>
            <p:cNvPr id="29" name="Freeform 22">
              <a:extLst>
                <a:ext uri="{FF2B5EF4-FFF2-40B4-BE49-F238E27FC236}">
                  <a16:creationId xmlns="" xmlns:a16="http://schemas.microsoft.com/office/drawing/2014/main" id="{227B563B-E0C0-4D81-966D-B5E2DBAAE8B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0" name="Freeform 23">
              <a:extLst>
                <a:ext uri="{FF2B5EF4-FFF2-40B4-BE49-F238E27FC236}">
                  <a16:creationId xmlns="" xmlns:a16="http://schemas.microsoft.com/office/drawing/2014/main" id="{130DF93D-D1FF-477A-BDCE-C8B01C3B476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1" name="Freeform 24">
              <a:extLst>
                <a:ext uri="{FF2B5EF4-FFF2-40B4-BE49-F238E27FC236}">
                  <a16:creationId xmlns="" xmlns:a16="http://schemas.microsoft.com/office/drawing/2014/main" id="{44ED67A1-C6FE-4AC8-8473-11DAC03DCD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sp>
          <p:nvSpPr>
            <p:cNvPr id="32" name="Freeform 25">
              <a:extLst>
                <a:ext uri="{FF2B5EF4-FFF2-40B4-BE49-F238E27FC236}">
                  <a16:creationId xmlns="" xmlns:a16="http://schemas.microsoft.com/office/drawing/2014/main" id="{213A54F3-15FA-4C8F-8ABF-CE77E7219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 xmlns:a14="http://schemas.microsoft.com/office/drawing/2010/main">
                  <a:solidFill>
                    <a:srgbClr val="FFFFFF"/>
                  </a:solidFill>
                </a14:hiddenFill>
              </a:ext>
            </a:extLst>
          </p:spPr>
        </p:sp>
      </p:grpSp>
      <p:grpSp>
        <p:nvGrpSpPr>
          <p:cNvPr id="34" name="Group 33">
            <a:extLst>
              <a:ext uri="{FF2B5EF4-FFF2-40B4-BE49-F238E27FC236}">
                <a16:creationId xmlns="" xmlns:a16="http://schemas.microsoft.com/office/drawing/2014/main" id="{5F8A7F7F-DD1A-4F41-98AC-B9CE2A620CD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00108" y="1699589"/>
            <a:ext cx="2755857" cy="3470421"/>
            <a:chOff x="697883" y="1816768"/>
            <a:chExt cx="3674476" cy="3470421"/>
          </a:xfrm>
        </p:grpSpPr>
        <p:sp>
          <p:nvSpPr>
            <p:cNvPr id="35" name="Rectangle 34">
              <a:extLst>
                <a:ext uri="{FF2B5EF4-FFF2-40B4-BE49-F238E27FC236}">
                  <a16:creationId xmlns="" xmlns:a16="http://schemas.microsoft.com/office/drawing/2014/main" id="{CEF47228-EB7C-4EBA-BE01-DA6CB241028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22">
              <a:extLst>
                <a:ext uri="{FF2B5EF4-FFF2-40B4-BE49-F238E27FC236}">
                  <a16:creationId xmlns="" xmlns:a16="http://schemas.microsoft.com/office/drawing/2014/main" id="{3D2FD25A-EFFD-4F5C-9258-981F5907DE2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 xmlns:a16="http://schemas.microsoft.com/office/drawing/2014/main" id="{DCF573BC-A06F-4036-A3A8-9D07DDE622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olo 1"/>
          <p:cNvSpPr>
            <a:spLocks noGrp="1"/>
          </p:cNvSpPr>
          <p:nvPr>
            <p:ph type="title"/>
          </p:nvPr>
        </p:nvSpPr>
        <p:spPr>
          <a:xfrm>
            <a:off x="678657" y="2415322"/>
            <a:ext cx="2588798" cy="2399869"/>
          </a:xfrm>
        </p:spPr>
        <p:txBody>
          <a:bodyPr>
            <a:normAutofit/>
          </a:bodyPr>
          <a:lstStyle/>
          <a:p>
            <a:pPr algn="ctr"/>
            <a:r>
              <a:rPr lang="it-IT" sz="3200" b="1" i="1" dirty="0">
                <a:solidFill>
                  <a:srgbClr val="FFFFFF"/>
                </a:solidFill>
              </a:rPr>
              <a:t>COSA FA L’INSEGNANTE</a:t>
            </a:r>
          </a:p>
        </p:txBody>
      </p:sp>
      <p:sp>
        <p:nvSpPr>
          <p:cNvPr id="3" name="Segnaposto contenuto 2"/>
          <p:cNvSpPr>
            <a:spLocks noGrp="1"/>
          </p:cNvSpPr>
          <p:nvPr>
            <p:ph idx="1"/>
          </p:nvPr>
        </p:nvSpPr>
        <p:spPr>
          <a:xfrm>
            <a:off x="3840480" y="804672"/>
            <a:ext cx="4711446" cy="5248656"/>
          </a:xfrm>
        </p:spPr>
        <p:txBody>
          <a:bodyPr anchor="ctr">
            <a:normAutofit/>
          </a:bodyPr>
          <a:lstStyle/>
          <a:p>
            <a:pPr lvl="0">
              <a:buFont typeface="Arial" pitchFamily="34" charset="0"/>
              <a:buChar char="•"/>
            </a:pPr>
            <a:r>
              <a:rPr lang="it-IT" sz="1700" dirty="0"/>
              <a:t>Promuove occasioni di apprendimento che devono essere innanzitutto progettate</a:t>
            </a:r>
          </a:p>
          <a:p>
            <a:pPr lvl="0">
              <a:buFont typeface="Arial" pitchFamily="34" charset="0"/>
              <a:buChar char="•"/>
            </a:pPr>
            <a:r>
              <a:rPr lang="it-IT" sz="1700" dirty="0"/>
              <a:t>Stimola, incoraggia, fornisce “sostegno tecnico”</a:t>
            </a:r>
          </a:p>
          <a:p>
            <a:pPr lvl="0">
              <a:buFont typeface="Arial" pitchFamily="34" charset="0"/>
              <a:buChar char="•"/>
            </a:pPr>
            <a:r>
              <a:rPr lang="it-IT" sz="1700" dirty="0"/>
              <a:t>Valorizza le abilità dei singoli e indirizza gli alunni verso la scoperta e ricerca di soluzioni</a:t>
            </a:r>
          </a:p>
          <a:p>
            <a:pPr lvl="0">
              <a:buFont typeface="Arial" pitchFamily="34" charset="0"/>
              <a:buChar char="•"/>
            </a:pPr>
            <a:r>
              <a:rPr lang="it-IT" sz="1700" dirty="0"/>
              <a:t>Incoraggia ciascun alunno ad esprimersi</a:t>
            </a:r>
          </a:p>
          <a:p>
            <a:pPr lvl="0">
              <a:buFont typeface="Arial" pitchFamily="34" charset="0"/>
              <a:buChar char="•"/>
            </a:pPr>
            <a:endParaRPr lang="it-IT" sz="1700" dirty="0"/>
          </a:p>
        </p:txBody>
      </p:sp>
      <p:sp>
        <p:nvSpPr>
          <p:cNvPr id="4" name="Segnaposto piè di pagina 3"/>
          <p:cNvSpPr>
            <a:spLocks noGrp="1"/>
          </p:cNvSpPr>
          <p:nvPr>
            <p:ph type="ftr" sz="quarter" idx="11"/>
          </p:nvPr>
        </p:nvSpPr>
        <p:spPr>
          <a:xfrm>
            <a:off x="603504" y="6227064"/>
            <a:ext cx="7941564" cy="320040"/>
          </a:xfrm>
        </p:spPr>
        <p:txBody>
          <a:bodyPr>
            <a:normAutofit/>
          </a:bodyPr>
          <a:lstStyle/>
          <a:p>
            <a:pPr algn="r">
              <a:spcAft>
                <a:spcPts val="600"/>
              </a:spcAft>
            </a:pPr>
            <a:r>
              <a:rPr lang="it-IT" sz="1000">
                <a:solidFill>
                  <a:schemeClr val="tx1">
                    <a:lumMod val="50000"/>
                    <a:lumOff val="50000"/>
                  </a:schemeClr>
                </a:solidFill>
              </a:rPr>
              <a:t>12/12/2020 - presentazione scuole IC De Amicis - BG</a:t>
            </a:r>
          </a:p>
        </p:txBody>
      </p:sp>
      <p:pic>
        <p:nvPicPr>
          <p:cNvPr id="33" name="Immagine 32" descr="Giovane donna felice femmina Insegnante con i libri e tablet digitale In Aula Archivio Fotografico - 46063199">
            <a:extLst>
              <a:ext uri="{FF2B5EF4-FFF2-40B4-BE49-F238E27FC236}">
                <a16:creationId xmlns="" xmlns:a16="http://schemas.microsoft.com/office/drawing/2014/main" id="{BEC520B2-EF31-4FA1-A210-D94290B31B80}"/>
              </a:ext>
            </a:extLst>
          </p:cNvPr>
          <p:cNvPicPr/>
          <p:nvPr/>
        </p:nvPicPr>
        <p:blipFill>
          <a:blip r:embed="rId2">
            <a:extLst>
              <a:ext uri="{28A0092B-C50C-407E-A947-70E740481C1C}">
                <a14:useLocalDpi xmlns="" xmlns:a14="http://schemas.microsoft.com/office/drawing/2010/main" val="0"/>
              </a:ext>
            </a:extLst>
          </a:blip>
          <a:srcRect/>
          <a:stretch>
            <a:fillRect/>
          </a:stretch>
        </p:blipFill>
        <p:spPr bwMode="auto">
          <a:xfrm>
            <a:off x="4636793" y="628222"/>
            <a:ext cx="2085975" cy="1390650"/>
          </a:xfrm>
          <a:prstGeom prst="rect">
            <a:avLst/>
          </a:prstGeom>
          <a:noFill/>
          <a:ln>
            <a:noFill/>
          </a:ln>
        </p:spPr>
      </p:pic>
    </p:spTree>
  </p:cSld>
  <p:clrMapOvr>
    <a:masterClrMapping/>
  </p:clrMapOvr>
  <p:transition>
    <p:dissolv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1733</Words>
  <Application>Microsoft Office PowerPoint</Application>
  <PresentationFormat>Presentazione su schermo (4:3)</PresentationFormat>
  <Paragraphs>220</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La scuola secondaria di 1° grado  dell’IC De Amicis</vt:lpstr>
      <vt:lpstr>OPEN DAY</vt:lpstr>
      <vt:lpstr>INCONTRI IN MEET</vt:lpstr>
      <vt:lpstr>MUSICA: INDIRIZZO MUSICALE</vt:lpstr>
      <vt:lpstr>GIRO STRUMENTI E PROVA ATTITUDINALE</vt:lpstr>
      <vt:lpstr>IL NOSTRO QUADRO DI RIFERIMENTO</vt:lpstr>
      <vt:lpstr>IL FOCUS DEL NOSTRO CURRICOLO COMPETENZE DI CITTADINANZA</vt:lpstr>
      <vt:lpstr>TENDIAMO ALLO SVILUPPO </vt:lpstr>
      <vt:lpstr>COSA FA L’INSEGNANTE</vt:lpstr>
      <vt:lpstr> TIPOLOGIA ATTIVITA’ DIDATTICHE </vt:lpstr>
      <vt:lpstr>LE DIRETTRICI PROGETTUALI</vt:lpstr>
      <vt:lpstr>PROCESSO DI INCLUSIONE</vt:lpstr>
      <vt:lpstr>VALORIZZAZIONE COMPETENZE LINGUISTICHE</vt:lpstr>
      <vt:lpstr>ORIENTAMENTO</vt:lpstr>
      <vt:lpstr>CENTRO SPORTIVO STUDENTESCO</vt:lpstr>
      <vt:lpstr>SCIENZE  E SICUREZZA</vt:lpstr>
      <vt:lpstr>PIANO NAZIONALE SCUOLA DIGITALE  documento che guida le scuole in un percorso di innovazione attraverso l’introduzione  nelle scuole  delle nuove tecnologie</vt:lpstr>
      <vt:lpstr>LE RISORSE STRUTTURALI DELLE SCUOLE</vt:lpstr>
      <vt:lpstr>FORMAZIONE CLASSI 1^</vt:lpstr>
      <vt:lpstr>ORGANIZZAZIONE SETTIMANALE DELL’ORARIO</vt:lpstr>
      <vt:lpstr>FASE DI ACCOGLIENZA</vt:lpstr>
      <vt:lpstr>COLLABORAZIONI</vt:lpstr>
      <vt:lpstr>PROCEDURA ONLINE PER L’ISCRIZIONE</vt:lpstr>
      <vt:lpstr>Diapositiva 24</vt:lpstr>
      <vt:lpstr>ARRIVEDERCI A PRESTO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scuola secondaria di 1° grado  dell’IC De Amicis</dc:title>
  <dc:creator>elvira cinelli</dc:creator>
  <cp:lastModifiedBy>elvira cinelli</cp:lastModifiedBy>
  <cp:revision>27</cp:revision>
  <dcterms:created xsi:type="dcterms:W3CDTF">2019-12-07T14:14:53Z</dcterms:created>
  <dcterms:modified xsi:type="dcterms:W3CDTF">2020-12-11T18:03:37Z</dcterms:modified>
</cp:coreProperties>
</file>